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0" r:id="rId5"/>
    <p:sldId id="261" r:id="rId6"/>
    <p:sldId id="262" r:id="rId7"/>
    <p:sldId id="263" r:id="rId8"/>
    <p:sldId id="276" r:id="rId9"/>
    <p:sldId id="264" r:id="rId10"/>
    <p:sldId id="265" r:id="rId11"/>
    <p:sldId id="266" r:id="rId12"/>
    <p:sldId id="267" r:id="rId13"/>
    <p:sldId id="270" r:id="rId14"/>
    <p:sldId id="271" r:id="rId15"/>
    <p:sldId id="272" r:id="rId16"/>
    <p:sldId id="275" r:id="rId17"/>
    <p:sldId id="268" r:id="rId18"/>
    <p:sldId id="273" r:id="rId19"/>
    <p:sldId id="274" r:id="rId20"/>
    <p:sldId id="269" r:id="rId21"/>
    <p:sldId id="281" r:id="rId22"/>
    <p:sldId id="282" r:id="rId23"/>
    <p:sldId id="283" r:id="rId24"/>
    <p:sldId id="284" r:id="rId25"/>
    <p:sldId id="285" r:id="rId26"/>
    <p:sldId id="286" r:id="rId27"/>
    <p:sldId id="280" r:id="rId28"/>
    <p:sldId id="277" r:id="rId29"/>
    <p:sldId id="278" r:id="rId30"/>
    <p:sldId id="279" r:id="rId3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FF7C8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p:scale>
          <a:sx n="90" d="100"/>
          <a:sy n="90" d="100"/>
        </p:scale>
        <p:origin x="9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486FF-0382-4E9F-9454-ECFBFC21D5B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B6C7F0-5B9E-404D-9970-4FA3CE17F676}">
      <dgm:prSet/>
      <dgm:spPr/>
      <dgm:t>
        <a:bodyPr/>
        <a:lstStyle/>
        <a:p>
          <a:r>
            <a:rPr lang="en-US" dirty="0"/>
            <a:t>Setup:</a:t>
          </a:r>
        </a:p>
      </dgm:t>
    </dgm:pt>
    <dgm:pt modelId="{6556FE12-D35D-4D0A-B0AA-35AF33592EFD}" type="parTrans" cxnId="{F710F152-9024-4902-95FB-DF82431F0F3A}">
      <dgm:prSet/>
      <dgm:spPr/>
      <dgm:t>
        <a:bodyPr/>
        <a:lstStyle/>
        <a:p>
          <a:endParaRPr lang="en-US"/>
        </a:p>
      </dgm:t>
    </dgm:pt>
    <dgm:pt modelId="{1F39E189-B130-4E22-8C8E-E61F161027A6}" type="sibTrans" cxnId="{F710F152-9024-4902-95FB-DF82431F0F3A}">
      <dgm:prSet/>
      <dgm:spPr/>
      <dgm:t>
        <a:bodyPr/>
        <a:lstStyle/>
        <a:p>
          <a:endParaRPr lang="en-US"/>
        </a:p>
      </dgm:t>
    </dgm:pt>
    <dgm:pt modelId="{C59C1862-08EF-4329-95BE-65357AC440B4}">
      <dgm:prSet/>
      <dgm:spPr/>
      <dgm:t>
        <a:bodyPr/>
        <a:lstStyle/>
        <a:p>
          <a:r>
            <a:rPr lang="en-US"/>
            <a:t>Perfectly updated statistics</a:t>
          </a:r>
        </a:p>
      </dgm:t>
    </dgm:pt>
    <dgm:pt modelId="{1CC97B49-4746-476A-B090-4AEAF3950600}" type="parTrans" cxnId="{D55F4D22-5951-4E67-BD80-F6201EFABD82}">
      <dgm:prSet/>
      <dgm:spPr/>
      <dgm:t>
        <a:bodyPr/>
        <a:lstStyle/>
        <a:p>
          <a:endParaRPr lang="en-US"/>
        </a:p>
      </dgm:t>
    </dgm:pt>
    <dgm:pt modelId="{A5AF3197-3508-4846-B839-4ED330A7B289}" type="sibTrans" cxnId="{D55F4D22-5951-4E67-BD80-F6201EFABD82}">
      <dgm:prSet/>
      <dgm:spPr/>
      <dgm:t>
        <a:bodyPr/>
        <a:lstStyle/>
        <a:p>
          <a:endParaRPr lang="en-US"/>
        </a:p>
      </dgm:t>
    </dgm:pt>
    <dgm:pt modelId="{1156C7B1-CCE9-45DB-9D0A-3B19A6B6CF7D}">
      <dgm:prSet/>
      <dgm:spPr/>
      <dgm:t>
        <a:bodyPr/>
        <a:lstStyle/>
        <a:p>
          <a:r>
            <a:rPr lang="en-US"/>
            <a:t>SQL Query gets first all blue Volvos</a:t>
          </a:r>
        </a:p>
      </dgm:t>
    </dgm:pt>
    <dgm:pt modelId="{70C0D212-0ABC-4636-A593-C49A5AA6FACD}" type="parTrans" cxnId="{451AD269-A61E-4176-BC7C-02ADCF15C654}">
      <dgm:prSet/>
      <dgm:spPr/>
      <dgm:t>
        <a:bodyPr/>
        <a:lstStyle/>
        <a:p>
          <a:endParaRPr lang="en-US"/>
        </a:p>
      </dgm:t>
    </dgm:pt>
    <dgm:pt modelId="{F5E4BC03-DBAB-47FE-8C57-78A98815D80D}" type="sibTrans" cxnId="{451AD269-A61E-4176-BC7C-02ADCF15C654}">
      <dgm:prSet/>
      <dgm:spPr/>
      <dgm:t>
        <a:bodyPr/>
        <a:lstStyle/>
        <a:p>
          <a:endParaRPr lang="en-US"/>
        </a:p>
      </dgm:t>
    </dgm:pt>
    <dgm:pt modelId="{3FFD43FB-34F5-4AC8-8369-E1AF593AE491}">
      <dgm:prSet/>
      <dgm:spPr/>
      <dgm:t>
        <a:bodyPr/>
        <a:lstStyle/>
        <a:p>
          <a:r>
            <a:rPr lang="en-US"/>
            <a:t>Then SQL Query gets all Ferraris</a:t>
          </a:r>
        </a:p>
      </dgm:t>
    </dgm:pt>
    <dgm:pt modelId="{8A9600B5-7376-4E17-A625-1851B000F450}" type="parTrans" cxnId="{AC42A041-09C0-4951-BF58-3DD36AB4ABC3}">
      <dgm:prSet/>
      <dgm:spPr/>
      <dgm:t>
        <a:bodyPr/>
        <a:lstStyle/>
        <a:p>
          <a:endParaRPr lang="en-US"/>
        </a:p>
      </dgm:t>
    </dgm:pt>
    <dgm:pt modelId="{4BB4CA94-BCDF-4316-828F-C8D4305FED53}" type="sibTrans" cxnId="{AC42A041-09C0-4951-BF58-3DD36AB4ABC3}">
      <dgm:prSet/>
      <dgm:spPr/>
      <dgm:t>
        <a:bodyPr/>
        <a:lstStyle/>
        <a:p>
          <a:endParaRPr lang="en-US"/>
        </a:p>
      </dgm:t>
    </dgm:pt>
    <dgm:pt modelId="{66B06FA7-8431-4842-AB00-C8251F45578B}">
      <dgm:prSet/>
      <dgm:spPr/>
      <dgm:t>
        <a:bodyPr/>
        <a:lstStyle/>
        <a:p>
          <a:r>
            <a:rPr lang="en-US"/>
            <a:t>First time a query is executed, the execution plan is generated based on the parameter values of that first execution</a:t>
          </a:r>
        </a:p>
      </dgm:t>
    </dgm:pt>
    <dgm:pt modelId="{5760247E-2205-4EC6-9E31-723E35473CAD}" type="parTrans" cxnId="{F0EAA055-9BDB-4125-8723-3512FC4703D1}">
      <dgm:prSet/>
      <dgm:spPr/>
      <dgm:t>
        <a:bodyPr/>
        <a:lstStyle/>
        <a:p>
          <a:endParaRPr lang="en-US"/>
        </a:p>
      </dgm:t>
    </dgm:pt>
    <dgm:pt modelId="{8600679A-25F5-4910-A47E-59BEDA2E9717}" type="sibTrans" cxnId="{F0EAA055-9BDB-4125-8723-3512FC4703D1}">
      <dgm:prSet/>
      <dgm:spPr/>
      <dgm:t>
        <a:bodyPr/>
        <a:lstStyle/>
        <a:p>
          <a:endParaRPr lang="en-US"/>
        </a:p>
      </dgm:t>
    </dgm:pt>
    <dgm:pt modelId="{C37BD5EE-A062-4118-8262-D911D1535432}">
      <dgm:prSet/>
      <dgm:spPr/>
      <dgm:t>
        <a:bodyPr/>
        <a:lstStyle/>
        <a:p>
          <a:r>
            <a:rPr lang="en-US"/>
            <a:t>Second time a query is executed, the execution plan is reused (unless too much has changed in the underlying tables since the plan was generated)</a:t>
          </a:r>
        </a:p>
      </dgm:t>
    </dgm:pt>
    <dgm:pt modelId="{03C6517A-DD33-4F9A-BB6A-5CAB2DBE5451}" type="parTrans" cxnId="{509BF5C8-E0D1-4E1A-A070-C9C6D698887D}">
      <dgm:prSet/>
      <dgm:spPr/>
      <dgm:t>
        <a:bodyPr/>
        <a:lstStyle/>
        <a:p>
          <a:endParaRPr lang="en-US"/>
        </a:p>
      </dgm:t>
    </dgm:pt>
    <dgm:pt modelId="{BCDDB601-E0AC-4E70-962F-639BF1ABCA1E}" type="sibTrans" cxnId="{509BF5C8-E0D1-4E1A-A070-C9C6D698887D}">
      <dgm:prSet/>
      <dgm:spPr/>
      <dgm:t>
        <a:bodyPr/>
        <a:lstStyle/>
        <a:p>
          <a:endParaRPr lang="en-US"/>
        </a:p>
      </dgm:t>
    </dgm:pt>
    <dgm:pt modelId="{D259D4DA-8FB0-4A8A-905B-CED35ED4FC2D}">
      <dgm:prSet/>
      <dgm:spPr/>
      <dgm:t>
        <a:bodyPr/>
        <a:lstStyle/>
        <a:p>
          <a:r>
            <a:rPr lang="en-US"/>
            <a:t>Parameter Sniffing</a:t>
          </a:r>
        </a:p>
      </dgm:t>
    </dgm:pt>
    <dgm:pt modelId="{A08F65E7-D53C-4D3D-901F-B9F662C8FBB5}" type="parTrans" cxnId="{D56A4360-E369-4189-A0BA-35D7D16BFBFC}">
      <dgm:prSet/>
      <dgm:spPr/>
      <dgm:t>
        <a:bodyPr/>
        <a:lstStyle/>
        <a:p>
          <a:endParaRPr lang="en-US"/>
        </a:p>
      </dgm:t>
    </dgm:pt>
    <dgm:pt modelId="{87D1D54F-4ACB-4378-BA59-869CE549C3FF}" type="sibTrans" cxnId="{D56A4360-E369-4189-A0BA-35D7D16BFBFC}">
      <dgm:prSet/>
      <dgm:spPr/>
      <dgm:t>
        <a:bodyPr/>
        <a:lstStyle/>
        <a:p>
          <a:endParaRPr lang="en-US"/>
        </a:p>
      </dgm:t>
    </dgm:pt>
    <dgm:pt modelId="{D42C7CF6-74A4-46DF-9FE6-0EF77622278E}" type="pres">
      <dgm:prSet presAssocID="{DC2486FF-0382-4E9F-9454-ECFBFC21D5B8}" presName="linear" presStyleCnt="0">
        <dgm:presLayoutVars>
          <dgm:animLvl val="lvl"/>
          <dgm:resizeHandles val="exact"/>
        </dgm:presLayoutVars>
      </dgm:prSet>
      <dgm:spPr/>
    </dgm:pt>
    <dgm:pt modelId="{E48D09F1-474A-43A3-BAB8-1E202DE58E35}" type="pres">
      <dgm:prSet presAssocID="{EDB6C7F0-5B9E-404D-9970-4FA3CE17F676}" presName="parentText" presStyleLbl="node1" presStyleIdx="0" presStyleCnt="4">
        <dgm:presLayoutVars>
          <dgm:chMax val="0"/>
          <dgm:bulletEnabled val="1"/>
        </dgm:presLayoutVars>
      </dgm:prSet>
      <dgm:spPr/>
    </dgm:pt>
    <dgm:pt modelId="{8FA34BAB-EE83-4816-BF7F-B75E30BB2745}" type="pres">
      <dgm:prSet presAssocID="{EDB6C7F0-5B9E-404D-9970-4FA3CE17F676}" presName="childText" presStyleLbl="revTx" presStyleIdx="0" presStyleCnt="1">
        <dgm:presLayoutVars>
          <dgm:bulletEnabled val="1"/>
        </dgm:presLayoutVars>
      </dgm:prSet>
      <dgm:spPr/>
    </dgm:pt>
    <dgm:pt modelId="{8989046B-6833-4FC1-8549-0C1586FCC793}" type="pres">
      <dgm:prSet presAssocID="{66B06FA7-8431-4842-AB00-C8251F45578B}" presName="parentText" presStyleLbl="node1" presStyleIdx="1" presStyleCnt="4">
        <dgm:presLayoutVars>
          <dgm:chMax val="0"/>
          <dgm:bulletEnabled val="1"/>
        </dgm:presLayoutVars>
      </dgm:prSet>
      <dgm:spPr/>
    </dgm:pt>
    <dgm:pt modelId="{DA5BCE50-D3ED-4293-9118-B2BC9C74206E}" type="pres">
      <dgm:prSet presAssocID="{8600679A-25F5-4910-A47E-59BEDA2E9717}" presName="spacer" presStyleCnt="0"/>
      <dgm:spPr/>
    </dgm:pt>
    <dgm:pt modelId="{C2B19E12-70D4-4774-83AC-6EDCE34E3761}" type="pres">
      <dgm:prSet presAssocID="{C37BD5EE-A062-4118-8262-D911D1535432}" presName="parentText" presStyleLbl="node1" presStyleIdx="2" presStyleCnt="4">
        <dgm:presLayoutVars>
          <dgm:chMax val="0"/>
          <dgm:bulletEnabled val="1"/>
        </dgm:presLayoutVars>
      </dgm:prSet>
      <dgm:spPr/>
    </dgm:pt>
    <dgm:pt modelId="{5A7DC4A4-8E8E-4378-9C74-9F6850F4336C}" type="pres">
      <dgm:prSet presAssocID="{BCDDB601-E0AC-4E70-962F-639BF1ABCA1E}" presName="spacer" presStyleCnt="0"/>
      <dgm:spPr/>
    </dgm:pt>
    <dgm:pt modelId="{016233CD-9B73-4EC0-A210-A4220B88F67B}" type="pres">
      <dgm:prSet presAssocID="{D259D4DA-8FB0-4A8A-905B-CED35ED4FC2D}" presName="parentText" presStyleLbl="node1" presStyleIdx="3" presStyleCnt="4">
        <dgm:presLayoutVars>
          <dgm:chMax val="0"/>
          <dgm:bulletEnabled val="1"/>
        </dgm:presLayoutVars>
      </dgm:prSet>
      <dgm:spPr/>
    </dgm:pt>
  </dgm:ptLst>
  <dgm:cxnLst>
    <dgm:cxn modelId="{13882005-7515-4DCA-ACB1-82FBCCA930A6}" type="presOf" srcId="{3FFD43FB-34F5-4AC8-8369-E1AF593AE491}" destId="{8FA34BAB-EE83-4816-BF7F-B75E30BB2745}" srcOrd="0" destOrd="2" presId="urn:microsoft.com/office/officeart/2005/8/layout/vList2"/>
    <dgm:cxn modelId="{D55F4D22-5951-4E67-BD80-F6201EFABD82}" srcId="{EDB6C7F0-5B9E-404D-9970-4FA3CE17F676}" destId="{C59C1862-08EF-4329-95BE-65357AC440B4}" srcOrd="0" destOrd="0" parTransId="{1CC97B49-4746-476A-B090-4AEAF3950600}" sibTransId="{A5AF3197-3508-4846-B839-4ED330A7B289}"/>
    <dgm:cxn modelId="{E9361C2C-6F03-44CA-9BD6-5473EAA10F49}" type="presOf" srcId="{66B06FA7-8431-4842-AB00-C8251F45578B}" destId="{8989046B-6833-4FC1-8549-0C1586FCC793}" srcOrd="0" destOrd="0" presId="urn:microsoft.com/office/officeart/2005/8/layout/vList2"/>
    <dgm:cxn modelId="{ECDA045D-D349-415D-B016-B6A33D449620}" type="presOf" srcId="{D259D4DA-8FB0-4A8A-905B-CED35ED4FC2D}" destId="{016233CD-9B73-4EC0-A210-A4220B88F67B}" srcOrd="0" destOrd="0" presId="urn:microsoft.com/office/officeart/2005/8/layout/vList2"/>
    <dgm:cxn modelId="{D56A4360-E369-4189-A0BA-35D7D16BFBFC}" srcId="{DC2486FF-0382-4E9F-9454-ECFBFC21D5B8}" destId="{D259D4DA-8FB0-4A8A-905B-CED35ED4FC2D}" srcOrd="3" destOrd="0" parTransId="{A08F65E7-D53C-4D3D-901F-B9F662C8FBB5}" sibTransId="{87D1D54F-4ACB-4378-BA59-869CE549C3FF}"/>
    <dgm:cxn modelId="{AC42A041-09C0-4951-BF58-3DD36AB4ABC3}" srcId="{EDB6C7F0-5B9E-404D-9970-4FA3CE17F676}" destId="{3FFD43FB-34F5-4AC8-8369-E1AF593AE491}" srcOrd="2" destOrd="0" parTransId="{8A9600B5-7376-4E17-A625-1851B000F450}" sibTransId="{4BB4CA94-BCDF-4316-828F-C8D4305FED53}"/>
    <dgm:cxn modelId="{71B27569-E4AB-4155-BE8B-9A562BB69309}" type="presOf" srcId="{1156C7B1-CCE9-45DB-9D0A-3B19A6B6CF7D}" destId="{8FA34BAB-EE83-4816-BF7F-B75E30BB2745}" srcOrd="0" destOrd="1" presId="urn:microsoft.com/office/officeart/2005/8/layout/vList2"/>
    <dgm:cxn modelId="{451AD269-A61E-4176-BC7C-02ADCF15C654}" srcId="{EDB6C7F0-5B9E-404D-9970-4FA3CE17F676}" destId="{1156C7B1-CCE9-45DB-9D0A-3B19A6B6CF7D}" srcOrd="1" destOrd="0" parTransId="{70C0D212-0ABC-4636-A593-C49A5AA6FACD}" sibTransId="{F5E4BC03-DBAB-47FE-8C57-78A98815D80D}"/>
    <dgm:cxn modelId="{F710F152-9024-4902-95FB-DF82431F0F3A}" srcId="{DC2486FF-0382-4E9F-9454-ECFBFC21D5B8}" destId="{EDB6C7F0-5B9E-404D-9970-4FA3CE17F676}" srcOrd="0" destOrd="0" parTransId="{6556FE12-D35D-4D0A-B0AA-35AF33592EFD}" sibTransId="{1F39E189-B130-4E22-8C8E-E61F161027A6}"/>
    <dgm:cxn modelId="{F0EAA055-9BDB-4125-8723-3512FC4703D1}" srcId="{DC2486FF-0382-4E9F-9454-ECFBFC21D5B8}" destId="{66B06FA7-8431-4842-AB00-C8251F45578B}" srcOrd="1" destOrd="0" parTransId="{5760247E-2205-4EC6-9E31-723E35473CAD}" sibTransId="{8600679A-25F5-4910-A47E-59BEDA2E9717}"/>
    <dgm:cxn modelId="{57524682-05E6-4FB9-928E-F220BA838AC4}" type="presOf" srcId="{C59C1862-08EF-4329-95BE-65357AC440B4}" destId="{8FA34BAB-EE83-4816-BF7F-B75E30BB2745}" srcOrd="0" destOrd="0" presId="urn:microsoft.com/office/officeart/2005/8/layout/vList2"/>
    <dgm:cxn modelId="{FD6B0F90-351F-4259-855D-CC8449BF1A8E}" type="presOf" srcId="{C37BD5EE-A062-4118-8262-D911D1535432}" destId="{C2B19E12-70D4-4774-83AC-6EDCE34E3761}" srcOrd="0" destOrd="0" presId="urn:microsoft.com/office/officeart/2005/8/layout/vList2"/>
    <dgm:cxn modelId="{17590896-BC1D-4504-A0CE-5FD6CA825033}" type="presOf" srcId="{DC2486FF-0382-4E9F-9454-ECFBFC21D5B8}" destId="{D42C7CF6-74A4-46DF-9FE6-0EF77622278E}" srcOrd="0" destOrd="0" presId="urn:microsoft.com/office/officeart/2005/8/layout/vList2"/>
    <dgm:cxn modelId="{509BF5C8-E0D1-4E1A-A070-C9C6D698887D}" srcId="{DC2486FF-0382-4E9F-9454-ECFBFC21D5B8}" destId="{C37BD5EE-A062-4118-8262-D911D1535432}" srcOrd="2" destOrd="0" parTransId="{03C6517A-DD33-4F9A-BB6A-5CAB2DBE5451}" sibTransId="{BCDDB601-E0AC-4E70-962F-639BF1ABCA1E}"/>
    <dgm:cxn modelId="{338CA1FE-E6CF-4386-BF98-83431CAF150B}" type="presOf" srcId="{EDB6C7F0-5B9E-404D-9970-4FA3CE17F676}" destId="{E48D09F1-474A-43A3-BAB8-1E202DE58E35}" srcOrd="0" destOrd="0" presId="urn:microsoft.com/office/officeart/2005/8/layout/vList2"/>
    <dgm:cxn modelId="{5BA8481A-0EB5-4F3C-B6D3-E981D332C3CC}" type="presParOf" srcId="{D42C7CF6-74A4-46DF-9FE6-0EF77622278E}" destId="{E48D09F1-474A-43A3-BAB8-1E202DE58E35}" srcOrd="0" destOrd="0" presId="urn:microsoft.com/office/officeart/2005/8/layout/vList2"/>
    <dgm:cxn modelId="{8836C705-5FFD-4FB4-8001-E247879B4B57}" type="presParOf" srcId="{D42C7CF6-74A4-46DF-9FE6-0EF77622278E}" destId="{8FA34BAB-EE83-4816-BF7F-B75E30BB2745}" srcOrd="1" destOrd="0" presId="urn:microsoft.com/office/officeart/2005/8/layout/vList2"/>
    <dgm:cxn modelId="{D30BEE44-12AB-46B5-A732-A693513B1330}" type="presParOf" srcId="{D42C7CF6-74A4-46DF-9FE6-0EF77622278E}" destId="{8989046B-6833-4FC1-8549-0C1586FCC793}" srcOrd="2" destOrd="0" presId="urn:microsoft.com/office/officeart/2005/8/layout/vList2"/>
    <dgm:cxn modelId="{B921A126-E4B7-488C-9F74-B82A3F624D95}" type="presParOf" srcId="{D42C7CF6-74A4-46DF-9FE6-0EF77622278E}" destId="{DA5BCE50-D3ED-4293-9118-B2BC9C74206E}" srcOrd="3" destOrd="0" presId="urn:microsoft.com/office/officeart/2005/8/layout/vList2"/>
    <dgm:cxn modelId="{1B10340D-2C38-4D7E-B1F7-91EF34867F76}" type="presParOf" srcId="{D42C7CF6-74A4-46DF-9FE6-0EF77622278E}" destId="{C2B19E12-70D4-4774-83AC-6EDCE34E3761}" srcOrd="4" destOrd="0" presId="urn:microsoft.com/office/officeart/2005/8/layout/vList2"/>
    <dgm:cxn modelId="{BB623494-7EB4-4C5E-8BA7-CAF9448AA07A}" type="presParOf" srcId="{D42C7CF6-74A4-46DF-9FE6-0EF77622278E}" destId="{5A7DC4A4-8E8E-4378-9C74-9F6850F4336C}" srcOrd="5" destOrd="0" presId="urn:microsoft.com/office/officeart/2005/8/layout/vList2"/>
    <dgm:cxn modelId="{3A9DB45B-C7BD-495B-AF7E-D7EC0856337C}" type="presParOf" srcId="{D42C7CF6-74A4-46DF-9FE6-0EF77622278E}" destId="{016233CD-9B73-4EC0-A210-A4220B88F6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8D30C7-2774-4EFA-B331-4F0E0A36AC1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E155A315-522E-4091-97B5-3498E8C06E2F}">
      <dgm:prSet/>
      <dgm:spPr/>
      <dgm:t>
        <a:bodyPr/>
        <a:lstStyle/>
        <a:p>
          <a:r>
            <a:rPr lang="en-GB" dirty="0"/>
            <a:t>Figure out selectivity (and thus cardinality) for predicates in Logical Operator Select (</a:t>
          </a:r>
          <a:r>
            <a:rPr lang="en-GB" dirty="0" err="1"/>
            <a:t>LogOp_Select</a:t>
          </a:r>
          <a:r>
            <a:rPr lang="en-GB" dirty="0"/>
            <a:t>)</a:t>
          </a:r>
          <a:endParaRPr lang="en-US" dirty="0"/>
        </a:p>
      </dgm:t>
    </dgm:pt>
    <dgm:pt modelId="{F013B597-411D-4374-9EDC-EE8E416FE02A}" type="parTrans" cxnId="{D72520C4-D1B5-4329-94EA-69C55547DB6F}">
      <dgm:prSet/>
      <dgm:spPr/>
      <dgm:t>
        <a:bodyPr/>
        <a:lstStyle/>
        <a:p>
          <a:endParaRPr lang="en-US"/>
        </a:p>
      </dgm:t>
    </dgm:pt>
    <dgm:pt modelId="{C2843EF2-410A-44AF-AC70-71BC8C6FEED1}" type="sibTrans" cxnId="{D72520C4-D1B5-4329-94EA-69C55547DB6F}">
      <dgm:prSet/>
      <dgm:spPr/>
      <dgm:t>
        <a:bodyPr/>
        <a:lstStyle/>
        <a:p>
          <a:endParaRPr lang="en-US"/>
        </a:p>
      </dgm:t>
    </dgm:pt>
    <dgm:pt modelId="{7C9E215E-4B4F-460A-AD61-60FD51C714C7}">
      <dgm:prSet/>
      <dgm:spPr/>
      <dgm:t>
        <a:bodyPr/>
        <a:lstStyle/>
        <a:p>
          <a:r>
            <a:rPr lang="en-GB"/>
            <a:t>CSelCalcColumnInterval or CSelCalcUniqueKeyFilter for equality on unique columns.</a:t>
          </a:r>
          <a:endParaRPr lang="en-US"/>
        </a:p>
      </dgm:t>
    </dgm:pt>
    <dgm:pt modelId="{3B58B23B-CF40-421E-B181-04ACDDDE4663}" type="parTrans" cxnId="{BC36D580-18CA-4E13-BB5A-A6FE2255DCD9}">
      <dgm:prSet/>
      <dgm:spPr/>
      <dgm:t>
        <a:bodyPr/>
        <a:lstStyle/>
        <a:p>
          <a:endParaRPr lang="en-US"/>
        </a:p>
      </dgm:t>
    </dgm:pt>
    <dgm:pt modelId="{006AF4E8-A71D-4ED3-AFBC-C1F87E5B95BD}" type="sibTrans" cxnId="{BC36D580-18CA-4E13-BB5A-A6FE2255DCD9}">
      <dgm:prSet/>
      <dgm:spPr/>
      <dgm:t>
        <a:bodyPr/>
        <a:lstStyle/>
        <a:p>
          <a:endParaRPr lang="en-US"/>
        </a:p>
      </dgm:t>
    </dgm:pt>
    <dgm:pt modelId="{6B64814E-B415-44C3-BF98-21E616F4E2C8}">
      <dgm:prSet/>
      <dgm:spPr/>
      <dgm:t>
        <a:bodyPr/>
        <a:lstStyle/>
        <a:p>
          <a:r>
            <a:rPr lang="en-GB"/>
            <a:t>Figure out join selectivity (and thus cardinality) using LogOp_Join</a:t>
          </a:r>
          <a:endParaRPr lang="en-US"/>
        </a:p>
      </dgm:t>
    </dgm:pt>
    <dgm:pt modelId="{A45D7F04-A8A6-4138-B19F-0A1294315BD9}" type="parTrans" cxnId="{BE72A710-1360-4FA9-B9FB-BC209E209880}">
      <dgm:prSet/>
      <dgm:spPr/>
      <dgm:t>
        <a:bodyPr/>
        <a:lstStyle/>
        <a:p>
          <a:endParaRPr lang="en-US"/>
        </a:p>
      </dgm:t>
    </dgm:pt>
    <dgm:pt modelId="{E4006A56-BDE4-49DA-9CEF-FAFB9CAC716A}" type="sibTrans" cxnId="{BE72A710-1360-4FA9-B9FB-BC209E209880}">
      <dgm:prSet/>
      <dgm:spPr/>
      <dgm:t>
        <a:bodyPr/>
        <a:lstStyle/>
        <a:p>
          <a:endParaRPr lang="en-US"/>
        </a:p>
      </dgm:t>
    </dgm:pt>
    <dgm:pt modelId="{DE2331BE-76E6-4DE0-A7F6-B453FCAE989A}">
      <dgm:prSet/>
      <dgm:spPr/>
      <dgm:t>
        <a:bodyPr/>
        <a:lstStyle/>
        <a:p>
          <a:r>
            <a:rPr lang="en-GB" dirty="0"/>
            <a:t>Compare either two previously calculated statistics collections or compare a statistics collection with table cardinality (Based Containment) depending on how the JOIN-predicate and the rest of the query looks.</a:t>
          </a:r>
          <a:endParaRPr lang="en-US" dirty="0"/>
        </a:p>
      </dgm:t>
    </dgm:pt>
    <dgm:pt modelId="{169C59EC-F3B6-46B7-9239-D9CD658939D3}" type="parTrans" cxnId="{66E1340B-B643-41A3-B041-54D3675EB474}">
      <dgm:prSet/>
      <dgm:spPr/>
      <dgm:t>
        <a:bodyPr/>
        <a:lstStyle/>
        <a:p>
          <a:endParaRPr lang="en-US"/>
        </a:p>
      </dgm:t>
    </dgm:pt>
    <dgm:pt modelId="{23A5A051-FF94-4F76-BCE1-C86504EC915D}" type="sibTrans" cxnId="{66E1340B-B643-41A3-B041-54D3675EB474}">
      <dgm:prSet/>
      <dgm:spPr/>
      <dgm:t>
        <a:bodyPr/>
        <a:lstStyle/>
        <a:p>
          <a:endParaRPr lang="en-US"/>
        </a:p>
      </dgm:t>
    </dgm:pt>
    <dgm:pt modelId="{6DF5EB39-E086-47D1-A227-7A37E290FA89}" type="pres">
      <dgm:prSet presAssocID="{438D30C7-2774-4EFA-B331-4F0E0A36AC1C}" presName="Name0" presStyleCnt="0">
        <dgm:presLayoutVars>
          <dgm:dir/>
          <dgm:resizeHandles val="exact"/>
        </dgm:presLayoutVars>
      </dgm:prSet>
      <dgm:spPr/>
    </dgm:pt>
    <dgm:pt modelId="{C2FA74F4-AC36-4343-BF8A-8FD10598F0D5}" type="pres">
      <dgm:prSet presAssocID="{E155A315-522E-4091-97B5-3498E8C06E2F}" presName="parAndChTx" presStyleLbl="node1" presStyleIdx="0" presStyleCnt="2">
        <dgm:presLayoutVars>
          <dgm:bulletEnabled val="1"/>
        </dgm:presLayoutVars>
      </dgm:prSet>
      <dgm:spPr/>
    </dgm:pt>
    <dgm:pt modelId="{A80D02B8-4240-4E42-99D6-BC2238936A87}" type="pres">
      <dgm:prSet presAssocID="{C2843EF2-410A-44AF-AC70-71BC8C6FEED1}" presName="parAndChSpace" presStyleCnt="0"/>
      <dgm:spPr/>
    </dgm:pt>
    <dgm:pt modelId="{E90CDEE9-1861-451B-8DDE-8F3B4D074AB9}" type="pres">
      <dgm:prSet presAssocID="{6B64814E-B415-44C3-BF98-21E616F4E2C8}" presName="parAndChTx" presStyleLbl="node1" presStyleIdx="1" presStyleCnt="2">
        <dgm:presLayoutVars>
          <dgm:bulletEnabled val="1"/>
        </dgm:presLayoutVars>
      </dgm:prSet>
      <dgm:spPr/>
    </dgm:pt>
  </dgm:ptLst>
  <dgm:cxnLst>
    <dgm:cxn modelId="{66E1340B-B643-41A3-B041-54D3675EB474}" srcId="{6B64814E-B415-44C3-BF98-21E616F4E2C8}" destId="{DE2331BE-76E6-4DE0-A7F6-B453FCAE989A}" srcOrd="0" destOrd="0" parTransId="{169C59EC-F3B6-46B7-9239-D9CD658939D3}" sibTransId="{23A5A051-FF94-4F76-BCE1-C86504EC915D}"/>
    <dgm:cxn modelId="{83887A0D-D014-4708-A61A-88928773CF84}" type="presOf" srcId="{7C9E215E-4B4F-460A-AD61-60FD51C714C7}" destId="{C2FA74F4-AC36-4343-BF8A-8FD10598F0D5}" srcOrd="0" destOrd="1" presId="urn:microsoft.com/office/officeart/2005/8/layout/hChevron3"/>
    <dgm:cxn modelId="{BE72A710-1360-4FA9-B9FB-BC209E209880}" srcId="{438D30C7-2774-4EFA-B331-4F0E0A36AC1C}" destId="{6B64814E-B415-44C3-BF98-21E616F4E2C8}" srcOrd="1" destOrd="0" parTransId="{A45D7F04-A8A6-4138-B19F-0A1294315BD9}" sibTransId="{E4006A56-BDE4-49DA-9CEF-FAFB9CAC716A}"/>
    <dgm:cxn modelId="{F16F5239-E254-46DC-88A4-15AA2C6107E1}" type="presOf" srcId="{438D30C7-2774-4EFA-B331-4F0E0A36AC1C}" destId="{6DF5EB39-E086-47D1-A227-7A37E290FA89}" srcOrd="0" destOrd="0" presId="urn:microsoft.com/office/officeart/2005/8/layout/hChevron3"/>
    <dgm:cxn modelId="{BC36D580-18CA-4E13-BB5A-A6FE2255DCD9}" srcId="{E155A315-522E-4091-97B5-3498E8C06E2F}" destId="{7C9E215E-4B4F-460A-AD61-60FD51C714C7}" srcOrd="0" destOrd="0" parTransId="{3B58B23B-CF40-421E-B181-04ACDDDE4663}" sibTransId="{006AF4E8-A71D-4ED3-AFBC-C1F87E5B95BD}"/>
    <dgm:cxn modelId="{112853B1-34DA-487D-A35E-E7D23208A2E4}" type="presOf" srcId="{6B64814E-B415-44C3-BF98-21E616F4E2C8}" destId="{E90CDEE9-1861-451B-8DDE-8F3B4D074AB9}" srcOrd="0" destOrd="0" presId="urn:microsoft.com/office/officeart/2005/8/layout/hChevron3"/>
    <dgm:cxn modelId="{C842BCB7-0896-4881-85A9-19AE7B2541CD}" type="presOf" srcId="{DE2331BE-76E6-4DE0-A7F6-B453FCAE989A}" destId="{E90CDEE9-1861-451B-8DDE-8F3B4D074AB9}" srcOrd="0" destOrd="1" presId="urn:microsoft.com/office/officeart/2005/8/layout/hChevron3"/>
    <dgm:cxn modelId="{D72520C4-D1B5-4329-94EA-69C55547DB6F}" srcId="{438D30C7-2774-4EFA-B331-4F0E0A36AC1C}" destId="{E155A315-522E-4091-97B5-3498E8C06E2F}" srcOrd="0" destOrd="0" parTransId="{F013B597-411D-4374-9EDC-EE8E416FE02A}" sibTransId="{C2843EF2-410A-44AF-AC70-71BC8C6FEED1}"/>
    <dgm:cxn modelId="{A38487F6-A323-4A0A-A154-17650731CF7E}" type="presOf" srcId="{E155A315-522E-4091-97B5-3498E8C06E2F}" destId="{C2FA74F4-AC36-4343-BF8A-8FD10598F0D5}" srcOrd="0" destOrd="0" presId="urn:microsoft.com/office/officeart/2005/8/layout/hChevron3"/>
    <dgm:cxn modelId="{44E0E4FE-1E9D-44AD-9FE8-B3040595CC6E}" type="presParOf" srcId="{6DF5EB39-E086-47D1-A227-7A37E290FA89}" destId="{C2FA74F4-AC36-4343-BF8A-8FD10598F0D5}" srcOrd="0" destOrd="0" presId="urn:microsoft.com/office/officeart/2005/8/layout/hChevron3"/>
    <dgm:cxn modelId="{390A4FD1-870C-4591-9603-C253E781CDB2}" type="presParOf" srcId="{6DF5EB39-E086-47D1-A227-7A37E290FA89}" destId="{A80D02B8-4240-4E42-99D6-BC2238936A87}" srcOrd="1" destOrd="0" presId="urn:microsoft.com/office/officeart/2005/8/layout/hChevron3"/>
    <dgm:cxn modelId="{A2B94360-DABE-4698-A0A0-F10B88F57E00}" type="presParOf" srcId="{6DF5EB39-E086-47D1-A227-7A37E290FA89}" destId="{E90CDEE9-1861-451B-8DDE-8F3B4D074AB9}"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CD8C2D-5865-4222-AAD4-91AB0B21A63F}"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DD0A02E-20D5-4232-8213-8867528CBC84}">
      <dgm:prSet/>
      <dgm:spPr/>
      <dgm:t>
        <a:bodyPr/>
        <a:lstStyle/>
        <a:p>
          <a:r>
            <a:rPr lang="en-GB"/>
            <a:t>Legacy Cardinality Estimation</a:t>
          </a:r>
          <a:endParaRPr lang="en-US"/>
        </a:p>
      </dgm:t>
    </dgm:pt>
    <dgm:pt modelId="{2949CBCA-8784-4C04-95DE-A9EAA4314566}" type="parTrans" cxnId="{A1B33E65-F42E-4C3B-B8FA-37C08CE9B786}">
      <dgm:prSet/>
      <dgm:spPr/>
      <dgm:t>
        <a:bodyPr/>
        <a:lstStyle/>
        <a:p>
          <a:endParaRPr lang="en-US"/>
        </a:p>
      </dgm:t>
    </dgm:pt>
    <dgm:pt modelId="{0B5BCBC8-9B91-4F0C-8A41-58B3ED0014FD}" type="sibTrans" cxnId="{A1B33E65-F42E-4C3B-B8FA-37C08CE9B786}">
      <dgm:prSet/>
      <dgm:spPr/>
      <dgm:t>
        <a:bodyPr/>
        <a:lstStyle/>
        <a:p>
          <a:endParaRPr lang="en-US"/>
        </a:p>
      </dgm:t>
    </dgm:pt>
    <dgm:pt modelId="{6B102F3E-2339-44FE-9CC9-037F383B3911}">
      <dgm:prSet/>
      <dgm:spPr/>
      <dgm:t>
        <a:bodyPr/>
        <a:lstStyle/>
        <a:p>
          <a:r>
            <a:rPr lang="en-GB"/>
            <a:t>Independence: Columns are assumed to be independent.</a:t>
          </a:r>
          <a:endParaRPr lang="en-US"/>
        </a:p>
      </dgm:t>
    </dgm:pt>
    <dgm:pt modelId="{13AC7789-7A1E-4B7A-82A9-A46448D42D04}" type="parTrans" cxnId="{15959380-5430-4F70-B6A8-21319BF4E1F1}">
      <dgm:prSet/>
      <dgm:spPr/>
      <dgm:t>
        <a:bodyPr/>
        <a:lstStyle/>
        <a:p>
          <a:endParaRPr lang="en-US"/>
        </a:p>
      </dgm:t>
    </dgm:pt>
    <dgm:pt modelId="{A0B0C4A9-4B21-4303-9D03-3BB2D5F723A3}" type="sibTrans" cxnId="{15959380-5430-4F70-B6A8-21319BF4E1F1}">
      <dgm:prSet/>
      <dgm:spPr/>
      <dgm:t>
        <a:bodyPr/>
        <a:lstStyle/>
        <a:p>
          <a:endParaRPr lang="en-US"/>
        </a:p>
      </dgm:t>
    </dgm:pt>
    <dgm:pt modelId="{ADA1DF97-0201-401B-A546-6DBB3EA47061}">
      <dgm:prSet/>
      <dgm:spPr/>
      <dgm:t>
        <a:bodyPr/>
        <a:lstStyle/>
        <a:p>
          <a:r>
            <a:rPr lang="en-GB" dirty="0"/>
            <a:t>Uniformity: Values between histogram steps are evenly distributed and have the same frequency.</a:t>
          </a:r>
          <a:endParaRPr lang="en-US" dirty="0"/>
        </a:p>
      </dgm:t>
    </dgm:pt>
    <dgm:pt modelId="{702F5432-A135-4CE8-91AB-8B8E8E1C93CF}" type="parTrans" cxnId="{EE3D3581-C5BD-406F-9913-CFDC700192DB}">
      <dgm:prSet/>
      <dgm:spPr/>
      <dgm:t>
        <a:bodyPr/>
        <a:lstStyle/>
        <a:p>
          <a:endParaRPr lang="en-US"/>
        </a:p>
      </dgm:t>
    </dgm:pt>
    <dgm:pt modelId="{1994C545-CAE4-43BA-96B3-55C3DC49DB2D}" type="sibTrans" cxnId="{EE3D3581-C5BD-406F-9913-CFDC700192DB}">
      <dgm:prSet/>
      <dgm:spPr/>
      <dgm:t>
        <a:bodyPr/>
        <a:lstStyle/>
        <a:p>
          <a:endParaRPr lang="en-US"/>
        </a:p>
      </dgm:t>
    </dgm:pt>
    <dgm:pt modelId="{2F49A9EE-7C2F-4456-BE49-689A5E4E8053}">
      <dgm:prSet/>
      <dgm:spPr/>
      <dgm:t>
        <a:bodyPr/>
        <a:lstStyle/>
        <a:p>
          <a:r>
            <a:rPr lang="en-GB"/>
            <a:t>Simple containment: Users query for data that exists (more later)</a:t>
          </a:r>
          <a:endParaRPr lang="en-US"/>
        </a:p>
      </dgm:t>
    </dgm:pt>
    <dgm:pt modelId="{9FF4BDCC-9520-421F-9710-4DF51666E4E7}" type="parTrans" cxnId="{A50B8AE5-F426-4457-A58A-085BC04BC4EB}">
      <dgm:prSet/>
      <dgm:spPr/>
      <dgm:t>
        <a:bodyPr/>
        <a:lstStyle/>
        <a:p>
          <a:endParaRPr lang="en-US"/>
        </a:p>
      </dgm:t>
    </dgm:pt>
    <dgm:pt modelId="{48703048-260C-4EE8-8365-8D83856737BB}" type="sibTrans" cxnId="{A50B8AE5-F426-4457-A58A-085BC04BC4EB}">
      <dgm:prSet/>
      <dgm:spPr/>
      <dgm:t>
        <a:bodyPr/>
        <a:lstStyle/>
        <a:p>
          <a:endParaRPr lang="en-US"/>
        </a:p>
      </dgm:t>
    </dgm:pt>
    <dgm:pt modelId="{53A47213-C6FE-4D90-B373-5C9BBD63D331}">
      <dgm:prSet/>
      <dgm:spPr/>
      <dgm:t>
        <a:bodyPr/>
        <a:lstStyle/>
        <a:p>
          <a:r>
            <a:rPr lang="en-GB"/>
            <a:t>Inclusion: Equality predicates are assumed to represent matching row(s) in the table.</a:t>
          </a:r>
          <a:endParaRPr lang="en-US"/>
        </a:p>
      </dgm:t>
    </dgm:pt>
    <dgm:pt modelId="{D3B903DD-CBFE-41F0-9EC9-284BF22806DE}" type="parTrans" cxnId="{0CCD4AAD-A4FA-4935-9782-A4E43F18E90C}">
      <dgm:prSet/>
      <dgm:spPr/>
      <dgm:t>
        <a:bodyPr/>
        <a:lstStyle/>
        <a:p>
          <a:endParaRPr lang="en-US"/>
        </a:p>
      </dgm:t>
    </dgm:pt>
    <dgm:pt modelId="{EC399376-679E-42D8-9C14-122DCE7ECD7D}" type="sibTrans" cxnId="{0CCD4AAD-A4FA-4935-9782-A4E43F18E90C}">
      <dgm:prSet/>
      <dgm:spPr/>
      <dgm:t>
        <a:bodyPr/>
        <a:lstStyle/>
        <a:p>
          <a:endParaRPr lang="en-US"/>
        </a:p>
      </dgm:t>
    </dgm:pt>
    <dgm:pt modelId="{4810A4F3-0A07-4047-82B5-799320EB5A88}">
      <dgm:prSet/>
      <dgm:spPr/>
      <dgm:t>
        <a:bodyPr/>
        <a:lstStyle/>
        <a:p>
          <a:r>
            <a:rPr lang="en-GB"/>
            <a:t>New Cardinality Estimation</a:t>
          </a:r>
          <a:endParaRPr lang="en-US"/>
        </a:p>
      </dgm:t>
    </dgm:pt>
    <dgm:pt modelId="{2F567909-A525-479E-846E-043870653578}" type="parTrans" cxnId="{08F9ADCB-B78C-4B15-9CB3-CB27FBCA7F0D}">
      <dgm:prSet/>
      <dgm:spPr/>
      <dgm:t>
        <a:bodyPr/>
        <a:lstStyle/>
        <a:p>
          <a:endParaRPr lang="en-US"/>
        </a:p>
      </dgm:t>
    </dgm:pt>
    <dgm:pt modelId="{2BA294CE-1CF3-4DC1-99B5-C7A50A65472D}" type="sibTrans" cxnId="{08F9ADCB-B78C-4B15-9CB3-CB27FBCA7F0D}">
      <dgm:prSet/>
      <dgm:spPr/>
      <dgm:t>
        <a:bodyPr/>
        <a:lstStyle/>
        <a:p>
          <a:endParaRPr lang="en-US"/>
        </a:p>
      </dgm:t>
    </dgm:pt>
    <dgm:pt modelId="{99633B16-E8A5-433D-A313-9DDD1497F56D}">
      <dgm:prSet/>
      <dgm:spPr/>
      <dgm:t>
        <a:bodyPr/>
        <a:lstStyle/>
        <a:p>
          <a:r>
            <a:rPr lang="en-GB"/>
            <a:t>Correlation: Columns are assumed to be related</a:t>
          </a:r>
          <a:endParaRPr lang="en-US"/>
        </a:p>
      </dgm:t>
    </dgm:pt>
    <dgm:pt modelId="{8FE1B52B-3619-45B5-ADC3-A6AA911DB20D}" type="parTrans" cxnId="{BBCA276A-5B65-4EA2-A09F-B272F3FC98A0}">
      <dgm:prSet/>
      <dgm:spPr/>
      <dgm:t>
        <a:bodyPr/>
        <a:lstStyle/>
        <a:p>
          <a:endParaRPr lang="en-US"/>
        </a:p>
      </dgm:t>
    </dgm:pt>
    <dgm:pt modelId="{B8F53ABB-2611-41AE-A80A-3DF2189199AD}" type="sibTrans" cxnId="{BBCA276A-5B65-4EA2-A09F-B272F3FC98A0}">
      <dgm:prSet/>
      <dgm:spPr/>
      <dgm:t>
        <a:bodyPr/>
        <a:lstStyle/>
        <a:p>
          <a:endParaRPr lang="en-US"/>
        </a:p>
      </dgm:t>
    </dgm:pt>
    <dgm:pt modelId="{1DBE560F-0806-48B4-B089-84C2C0E811A7}">
      <dgm:prSet/>
      <dgm:spPr/>
      <dgm:t>
        <a:bodyPr/>
        <a:lstStyle/>
        <a:p>
          <a:r>
            <a:rPr lang="en-GB" dirty="0"/>
            <a:t>Uniformity: See Legacy CE</a:t>
          </a:r>
          <a:endParaRPr lang="en-US" dirty="0"/>
        </a:p>
      </dgm:t>
    </dgm:pt>
    <dgm:pt modelId="{515DA83B-FF0C-4CBC-A2FB-5AE5C127A0FF}" type="parTrans" cxnId="{DEF68670-701C-415A-80BF-955DCEA6E703}">
      <dgm:prSet/>
      <dgm:spPr/>
      <dgm:t>
        <a:bodyPr/>
        <a:lstStyle/>
        <a:p>
          <a:endParaRPr lang="en-US"/>
        </a:p>
      </dgm:t>
    </dgm:pt>
    <dgm:pt modelId="{38E9FC79-26B1-4362-8525-FB6D794C1ABF}" type="sibTrans" cxnId="{DEF68670-701C-415A-80BF-955DCEA6E703}">
      <dgm:prSet/>
      <dgm:spPr/>
      <dgm:t>
        <a:bodyPr/>
        <a:lstStyle/>
        <a:p>
          <a:endParaRPr lang="en-US"/>
        </a:p>
      </dgm:t>
    </dgm:pt>
    <dgm:pt modelId="{54C2DB68-F84F-4B4E-8299-6573B2694612}">
      <dgm:prSet/>
      <dgm:spPr/>
      <dgm:t>
        <a:bodyPr/>
        <a:lstStyle/>
        <a:p>
          <a:r>
            <a:rPr lang="en-GB" dirty="0"/>
            <a:t>Base containment: Users might query for data that does not exist.</a:t>
          </a:r>
          <a:endParaRPr lang="en-US" dirty="0"/>
        </a:p>
      </dgm:t>
    </dgm:pt>
    <dgm:pt modelId="{17E1E2C4-9E70-4696-B3AF-44D90B818E9F}" type="parTrans" cxnId="{705C3281-BD6F-420F-AE1D-B81AA02C01F5}">
      <dgm:prSet/>
      <dgm:spPr/>
      <dgm:t>
        <a:bodyPr/>
        <a:lstStyle/>
        <a:p>
          <a:endParaRPr lang="en-US"/>
        </a:p>
      </dgm:t>
    </dgm:pt>
    <dgm:pt modelId="{77F23AF2-C823-4543-BDC9-63C2E5854D04}" type="sibTrans" cxnId="{705C3281-BD6F-420F-AE1D-B81AA02C01F5}">
      <dgm:prSet/>
      <dgm:spPr/>
      <dgm:t>
        <a:bodyPr/>
        <a:lstStyle/>
        <a:p>
          <a:endParaRPr lang="en-US"/>
        </a:p>
      </dgm:t>
    </dgm:pt>
    <dgm:pt modelId="{7813932B-4DAC-4FFE-8968-D46D0DC0CEB8}">
      <dgm:prSet/>
      <dgm:spPr/>
      <dgm:t>
        <a:bodyPr/>
        <a:lstStyle/>
        <a:p>
          <a:r>
            <a:rPr lang="en-GB" dirty="0"/>
            <a:t>Inclusion: See Legacy CE</a:t>
          </a:r>
          <a:endParaRPr lang="en-US" dirty="0"/>
        </a:p>
      </dgm:t>
    </dgm:pt>
    <dgm:pt modelId="{14DFFA74-9F6B-4B06-8A47-C511029DF221}" type="parTrans" cxnId="{52AD9799-3CCF-4538-BE3E-A7B565DD3840}">
      <dgm:prSet/>
      <dgm:spPr/>
      <dgm:t>
        <a:bodyPr/>
        <a:lstStyle/>
        <a:p>
          <a:endParaRPr lang="en-US"/>
        </a:p>
      </dgm:t>
    </dgm:pt>
    <dgm:pt modelId="{593893B8-A93A-49F8-BA1E-003F27E30E28}" type="sibTrans" cxnId="{52AD9799-3CCF-4538-BE3E-A7B565DD3840}">
      <dgm:prSet/>
      <dgm:spPr/>
      <dgm:t>
        <a:bodyPr/>
        <a:lstStyle/>
        <a:p>
          <a:endParaRPr lang="en-US"/>
        </a:p>
      </dgm:t>
    </dgm:pt>
    <dgm:pt modelId="{FDACBC00-9C2A-40B5-A7E5-D4633F0480B7}" type="pres">
      <dgm:prSet presAssocID="{8FCD8C2D-5865-4222-AAD4-91AB0B21A63F}" presName="diagram" presStyleCnt="0">
        <dgm:presLayoutVars>
          <dgm:dir/>
          <dgm:resizeHandles/>
        </dgm:presLayoutVars>
      </dgm:prSet>
      <dgm:spPr/>
    </dgm:pt>
    <dgm:pt modelId="{40F2898F-6B17-4249-B3A1-1758A21C1424}" type="pres">
      <dgm:prSet presAssocID="{FDD0A02E-20D5-4232-8213-8867528CBC84}" presName="firstNode" presStyleLbl="node1" presStyleIdx="0" presStyleCnt="2">
        <dgm:presLayoutVars>
          <dgm:bulletEnabled val="1"/>
        </dgm:presLayoutVars>
      </dgm:prSet>
      <dgm:spPr/>
    </dgm:pt>
    <dgm:pt modelId="{EC1F170A-0D43-4EDB-AFCC-337F5F014264}" type="pres">
      <dgm:prSet presAssocID="{0B5BCBC8-9B91-4F0C-8A41-58B3ED0014FD}" presName="sibTrans" presStyleLbl="sibTrans2D1" presStyleIdx="0" presStyleCnt="1"/>
      <dgm:spPr/>
    </dgm:pt>
    <dgm:pt modelId="{9AEAA5D3-0F08-4271-A793-E52CF00C9CC3}" type="pres">
      <dgm:prSet presAssocID="{4810A4F3-0A07-4047-82B5-799320EB5A88}" presName="lastNode" presStyleLbl="node1" presStyleIdx="1" presStyleCnt="2">
        <dgm:presLayoutVars>
          <dgm:bulletEnabled val="1"/>
        </dgm:presLayoutVars>
      </dgm:prSet>
      <dgm:spPr/>
    </dgm:pt>
  </dgm:ptLst>
  <dgm:cxnLst>
    <dgm:cxn modelId="{A3507D17-D739-48CC-BAD4-831C718AA95A}" type="presOf" srcId="{4810A4F3-0A07-4047-82B5-799320EB5A88}" destId="{9AEAA5D3-0F08-4271-A793-E52CF00C9CC3}" srcOrd="0" destOrd="0" presId="urn:microsoft.com/office/officeart/2005/8/layout/bProcess2"/>
    <dgm:cxn modelId="{99849526-60DA-43C2-9924-65F85BAD1BFA}" type="presOf" srcId="{6B102F3E-2339-44FE-9CC9-037F383B3911}" destId="{40F2898F-6B17-4249-B3A1-1758A21C1424}" srcOrd="0" destOrd="1" presId="urn:microsoft.com/office/officeart/2005/8/layout/bProcess2"/>
    <dgm:cxn modelId="{A8EA9D28-42E8-471B-9073-18CD1169673E}" type="presOf" srcId="{2F49A9EE-7C2F-4456-BE49-689A5E4E8053}" destId="{40F2898F-6B17-4249-B3A1-1758A21C1424}" srcOrd="0" destOrd="3" presId="urn:microsoft.com/office/officeart/2005/8/layout/bProcess2"/>
    <dgm:cxn modelId="{B9F79B2A-E0D7-4181-9FFA-BEDC0F4F480A}" type="presOf" srcId="{0B5BCBC8-9B91-4F0C-8A41-58B3ED0014FD}" destId="{EC1F170A-0D43-4EDB-AFCC-337F5F014264}" srcOrd="0" destOrd="0" presId="urn:microsoft.com/office/officeart/2005/8/layout/bProcess2"/>
    <dgm:cxn modelId="{E3E76833-9134-4BFF-B391-4D01A843431D}" type="presOf" srcId="{8FCD8C2D-5865-4222-AAD4-91AB0B21A63F}" destId="{FDACBC00-9C2A-40B5-A7E5-D4633F0480B7}" srcOrd="0" destOrd="0" presId="urn:microsoft.com/office/officeart/2005/8/layout/bProcess2"/>
    <dgm:cxn modelId="{5F232164-E8CC-48FB-ACC0-D42DF06CB732}" type="presOf" srcId="{ADA1DF97-0201-401B-A546-6DBB3EA47061}" destId="{40F2898F-6B17-4249-B3A1-1758A21C1424}" srcOrd="0" destOrd="2" presId="urn:microsoft.com/office/officeart/2005/8/layout/bProcess2"/>
    <dgm:cxn modelId="{38303045-983B-4A71-8C8D-C8A11BA92DCB}" type="presOf" srcId="{99633B16-E8A5-433D-A313-9DDD1497F56D}" destId="{9AEAA5D3-0F08-4271-A793-E52CF00C9CC3}" srcOrd="0" destOrd="1" presId="urn:microsoft.com/office/officeart/2005/8/layout/bProcess2"/>
    <dgm:cxn modelId="{A1B33E65-F42E-4C3B-B8FA-37C08CE9B786}" srcId="{8FCD8C2D-5865-4222-AAD4-91AB0B21A63F}" destId="{FDD0A02E-20D5-4232-8213-8867528CBC84}" srcOrd="0" destOrd="0" parTransId="{2949CBCA-8784-4C04-95DE-A9EAA4314566}" sibTransId="{0B5BCBC8-9B91-4F0C-8A41-58B3ED0014FD}"/>
    <dgm:cxn modelId="{F2BD6645-25B2-446E-9FC9-4281789F162F}" type="presOf" srcId="{54C2DB68-F84F-4B4E-8299-6573B2694612}" destId="{9AEAA5D3-0F08-4271-A793-E52CF00C9CC3}" srcOrd="0" destOrd="3" presId="urn:microsoft.com/office/officeart/2005/8/layout/bProcess2"/>
    <dgm:cxn modelId="{BBCA276A-5B65-4EA2-A09F-B272F3FC98A0}" srcId="{4810A4F3-0A07-4047-82B5-799320EB5A88}" destId="{99633B16-E8A5-433D-A313-9DDD1497F56D}" srcOrd="0" destOrd="0" parTransId="{8FE1B52B-3619-45B5-ADC3-A6AA911DB20D}" sibTransId="{B8F53ABB-2611-41AE-A80A-3DF2189199AD}"/>
    <dgm:cxn modelId="{DEF68670-701C-415A-80BF-955DCEA6E703}" srcId="{4810A4F3-0A07-4047-82B5-799320EB5A88}" destId="{1DBE560F-0806-48B4-B089-84C2C0E811A7}" srcOrd="1" destOrd="0" parTransId="{515DA83B-FF0C-4CBC-A2FB-5AE5C127A0FF}" sibTransId="{38E9FC79-26B1-4362-8525-FB6D794C1ABF}"/>
    <dgm:cxn modelId="{15959380-5430-4F70-B6A8-21319BF4E1F1}" srcId="{FDD0A02E-20D5-4232-8213-8867528CBC84}" destId="{6B102F3E-2339-44FE-9CC9-037F383B3911}" srcOrd="0" destOrd="0" parTransId="{13AC7789-7A1E-4B7A-82A9-A46448D42D04}" sibTransId="{A0B0C4A9-4B21-4303-9D03-3BB2D5F723A3}"/>
    <dgm:cxn modelId="{705C3281-BD6F-420F-AE1D-B81AA02C01F5}" srcId="{4810A4F3-0A07-4047-82B5-799320EB5A88}" destId="{54C2DB68-F84F-4B4E-8299-6573B2694612}" srcOrd="2" destOrd="0" parTransId="{17E1E2C4-9E70-4696-B3AF-44D90B818E9F}" sibTransId="{77F23AF2-C823-4543-BDC9-63C2E5854D04}"/>
    <dgm:cxn modelId="{EE3D3581-C5BD-406F-9913-CFDC700192DB}" srcId="{FDD0A02E-20D5-4232-8213-8867528CBC84}" destId="{ADA1DF97-0201-401B-A546-6DBB3EA47061}" srcOrd="1" destOrd="0" parTransId="{702F5432-A135-4CE8-91AB-8B8E8E1C93CF}" sibTransId="{1994C545-CAE4-43BA-96B3-55C3DC49DB2D}"/>
    <dgm:cxn modelId="{27041A99-0DAD-473F-A8C5-BDC57EB9017A}" type="presOf" srcId="{1DBE560F-0806-48B4-B089-84C2C0E811A7}" destId="{9AEAA5D3-0F08-4271-A793-E52CF00C9CC3}" srcOrd="0" destOrd="2" presId="urn:microsoft.com/office/officeart/2005/8/layout/bProcess2"/>
    <dgm:cxn modelId="{52AD9799-3CCF-4538-BE3E-A7B565DD3840}" srcId="{4810A4F3-0A07-4047-82B5-799320EB5A88}" destId="{7813932B-4DAC-4FFE-8968-D46D0DC0CEB8}" srcOrd="3" destOrd="0" parTransId="{14DFFA74-9F6B-4B06-8A47-C511029DF221}" sibTransId="{593893B8-A93A-49F8-BA1E-003F27E30E28}"/>
    <dgm:cxn modelId="{88AF03AC-1729-4F83-9BCB-118D49D8FDF0}" type="presOf" srcId="{7813932B-4DAC-4FFE-8968-D46D0DC0CEB8}" destId="{9AEAA5D3-0F08-4271-A793-E52CF00C9CC3}" srcOrd="0" destOrd="4" presId="urn:microsoft.com/office/officeart/2005/8/layout/bProcess2"/>
    <dgm:cxn modelId="{0CCD4AAD-A4FA-4935-9782-A4E43F18E90C}" srcId="{FDD0A02E-20D5-4232-8213-8867528CBC84}" destId="{53A47213-C6FE-4D90-B373-5C9BBD63D331}" srcOrd="3" destOrd="0" parTransId="{D3B903DD-CBFE-41F0-9EC9-284BF22806DE}" sibTransId="{EC399376-679E-42D8-9C14-122DCE7ECD7D}"/>
    <dgm:cxn modelId="{08F9ADCB-B78C-4B15-9CB3-CB27FBCA7F0D}" srcId="{8FCD8C2D-5865-4222-AAD4-91AB0B21A63F}" destId="{4810A4F3-0A07-4047-82B5-799320EB5A88}" srcOrd="1" destOrd="0" parTransId="{2F567909-A525-479E-846E-043870653578}" sibTransId="{2BA294CE-1CF3-4DC1-99B5-C7A50A65472D}"/>
    <dgm:cxn modelId="{8D64B3D1-9565-4A54-BCFE-0E5019AE3EFF}" type="presOf" srcId="{53A47213-C6FE-4D90-B373-5C9BBD63D331}" destId="{40F2898F-6B17-4249-B3A1-1758A21C1424}" srcOrd="0" destOrd="4" presId="urn:microsoft.com/office/officeart/2005/8/layout/bProcess2"/>
    <dgm:cxn modelId="{A50B8AE5-F426-4457-A58A-085BC04BC4EB}" srcId="{FDD0A02E-20D5-4232-8213-8867528CBC84}" destId="{2F49A9EE-7C2F-4456-BE49-689A5E4E8053}" srcOrd="2" destOrd="0" parTransId="{9FF4BDCC-9520-421F-9710-4DF51666E4E7}" sibTransId="{48703048-260C-4EE8-8365-8D83856737BB}"/>
    <dgm:cxn modelId="{5F8D29EF-E042-4DD9-9747-B5CF4CAF165B}" type="presOf" srcId="{FDD0A02E-20D5-4232-8213-8867528CBC84}" destId="{40F2898F-6B17-4249-B3A1-1758A21C1424}" srcOrd="0" destOrd="0" presId="urn:microsoft.com/office/officeart/2005/8/layout/bProcess2"/>
    <dgm:cxn modelId="{FAD4E2D7-23F9-4C1C-A9E4-C6C903CEEB97}" type="presParOf" srcId="{FDACBC00-9C2A-40B5-A7E5-D4633F0480B7}" destId="{40F2898F-6B17-4249-B3A1-1758A21C1424}" srcOrd="0" destOrd="0" presId="urn:microsoft.com/office/officeart/2005/8/layout/bProcess2"/>
    <dgm:cxn modelId="{A3786124-8CE4-451B-B225-5AA72D009FC8}" type="presParOf" srcId="{FDACBC00-9C2A-40B5-A7E5-D4633F0480B7}" destId="{EC1F170A-0D43-4EDB-AFCC-337F5F014264}" srcOrd="1" destOrd="0" presId="urn:microsoft.com/office/officeart/2005/8/layout/bProcess2"/>
    <dgm:cxn modelId="{C3ED4370-82D5-499A-8F19-F02B0DDB7F24}" type="presParOf" srcId="{FDACBC00-9C2A-40B5-A7E5-D4633F0480B7}" destId="{9AEAA5D3-0F08-4271-A793-E52CF00C9CC3}"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90AD1C-F9DC-461A-A282-F28339542B26}"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D33AEC33-BA0B-4910-BB8B-4D170256C520}">
      <dgm:prSet/>
      <dgm:spPr/>
      <dgm:t>
        <a:bodyPr/>
        <a:lstStyle/>
        <a:p>
          <a:r>
            <a:rPr lang="en-US"/>
            <a:t>What if we have more than one table? Many databases do </a:t>
          </a:r>
          <a:r>
            <a:rPr lang="en-US">
              <a:sym typeface="Wingdings" panose="05000000000000000000" pitchFamily="2" charset="2"/>
            </a:rPr>
            <a:t></a:t>
          </a:r>
          <a:endParaRPr lang="en-US"/>
        </a:p>
      </dgm:t>
    </dgm:pt>
    <dgm:pt modelId="{8820034A-8AA5-4999-80CD-EC6E791FDB57}" type="parTrans" cxnId="{03360F99-79E7-44EF-A3DF-3180DB2B0FC3}">
      <dgm:prSet/>
      <dgm:spPr/>
      <dgm:t>
        <a:bodyPr/>
        <a:lstStyle/>
        <a:p>
          <a:endParaRPr lang="en-US"/>
        </a:p>
      </dgm:t>
    </dgm:pt>
    <dgm:pt modelId="{3BFE9B57-0A4A-4136-977A-1F175350E435}" type="sibTrans" cxnId="{03360F99-79E7-44EF-A3DF-3180DB2B0FC3}">
      <dgm:prSet/>
      <dgm:spPr/>
      <dgm:t>
        <a:bodyPr/>
        <a:lstStyle/>
        <a:p>
          <a:endParaRPr lang="en-US"/>
        </a:p>
      </dgm:t>
    </dgm:pt>
    <dgm:pt modelId="{840CC0C8-5729-489F-90E0-129FDD819439}">
      <dgm:prSet/>
      <dgm:spPr/>
      <dgm:t>
        <a:bodyPr/>
        <a:lstStyle/>
        <a:p>
          <a:r>
            <a:rPr lang="en-US"/>
            <a:t>Joining two tables can basically be done three ways:</a:t>
          </a:r>
        </a:p>
      </dgm:t>
    </dgm:pt>
    <dgm:pt modelId="{4E9CBA85-E04F-450F-AC41-A355E43357D5}" type="parTrans" cxnId="{8CDA19BB-CE03-4D84-AACF-67B4EF1E743F}">
      <dgm:prSet/>
      <dgm:spPr/>
      <dgm:t>
        <a:bodyPr/>
        <a:lstStyle/>
        <a:p>
          <a:endParaRPr lang="en-US"/>
        </a:p>
      </dgm:t>
    </dgm:pt>
    <dgm:pt modelId="{E935AED8-51EF-49B3-A35B-F4776947B91B}" type="sibTrans" cxnId="{8CDA19BB-CE03-4D84-AACF-67B4EF1E743F}">
      <dgm:prSet/>
      <dgm:spPr/>
      <dgm:t>
        <a:bodyPr/>
        <a:lstStyle/>
        <a:p>
          <a:endParaRPr lang="en-US"/>
        </a:p>
      </dgm:t>
    </dgm:pt>
    <dgm:pt modelId="{3EFD7310-6685-4954-99A6-313328FC02E9}">
      <dgm:prSet/>
      <dgm:spPr/>
      <dgm:t>
        <a:bodyPr/>
        <a:lstStyle/>
        <a:p>
          <a:r>
            <a:rPr lang="en-US"/>
            <a:t>Nested loop join: For Each row in dataset A, loop through each row of dataset B. </a:t>
          </a:r>
          <a:r>
            <a:rPr lang="en-US" dirty="0"/>
            <a:t>Or make a lookup or seek into something that for each row in A produces a dataset B.</a:t>
          </a:r>
        </a:p>
      </dgm:t>
    </dgm:pt>
    <dgm:pt modelId="{FDDA718F-A09A-49F9-BB9E-B698D2452492}" type="parTrans" cxnId="{C90E1793-200D-4588-BB24-74EBBD21C8A6}">
      <dgm:prSet/>
      <dgm:spPr/>
      <dgm:t>
        <a:bodyPr/>
        <a:lstStyle/>
        <a:p>
          <a:endParaRPr lang="en-US"/>
        </a:p>
      </dgm:t>
    </dgm:pt>
    <dgm:pt modelId="{05C89DD4-5CC6-4BE6-9FD8-DA2504FA3BE3}" type="sibTrans" cxnId="{C90E1793-200D-4588-BB24-74EBBD21C8A6}">
      <dgm:prSet/>
      <dgm:spPr/>
      <dgm:t>
        <a:bodyPr/>
        <a:lstStyle/>
        <a:p>
          <a:endParaRPr lang="en-US"/>
        </a:p>
      </dgm:t>
    </dgm:pt>
    <dgm:pt modelId="{E18F92C5-3589-4A83-8C3E-419D917518BA}">
      <dgm:prSet/>
      <dgm:spPr/>
      <dgm:t>
        <a:bodyPr/>
        <a:lstStyle/>
        <a:p>
          <a:r>
            <a:rPr lang="en-US"/>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dgm:t>
    </dgm:pt>
    <dgm:pt modelId="{001ABD24-F290-4DF8-967A-AF4F09B3618D}" type="parTrans" cxnId="{00E3DC6D-6AE7-430B-B9D3-F2B9CD27F71E}">
      <dgm:prSet/>
      <dgm:spPr/>
      <dgm:t>
        <a:bodyPr/>
        <a:lstStyle/>
        <a:p>
          <a:endParaRPr lang="en-US"/>
        </a:p>
      </dgm:t>
    </dgm:pt>
    <dgm:pt modelId="{97D38707-315A-4074-9F98-10CD87987E6E}" type="sibTrans" cxnId="{00E3DC6D-6AE7-430B-B9D3-F2B9CD27F71E}">
      <dgm:prSet/>
      <dgm:spPr/>
      <dgm:t>
        <a:bodyPr/>
        <a:lstStyle/>
        <a:p>
          <a:endParaRPr lang="en-US"/>
        </a:p>
      </dgm:t>
    </dgm:pt>
    <dgm:pt modelId="{12AB55FE-35A9-4E1D-8BA9-A5C3153BA451}">
      <dgm:prSet/>
      <dgm:spPr/>
      <dgm:t>
        <a:bodyPr/>
        <a:lstStyle/>
        <a:p>
          <a:r>
            <a:rPr lang="en-US"/>
            <a:t>Merge join: When two datasets are both ordered by the join key.</a:t>
          </a:r>
        </a:p>
      </dgm:t>
    </dgm:pt>
    <dgm:pt modelId="{812DC1F0-85A9-4611-9981-03B82E8F94FB}" type="parTrans" cxnId="{FBEFCB09-7BA9-452F-80EB-F9F1CE674495}">
      <dgm:prSet/>
      <dgm:spPr/>
      <dgm:t>
        <a:bodyPr/>
        <a:lstStyle/>
        <a:p>
          <a:endParaRPr lang="en-US"/>
        </a:p>
      </dgm:t>
    </dgm:pt>
    <dgm:pt modelId="{824023AD-31EC-434F-BA40-6FD360898EFB}" type="sibTrans" cxnId="{FBEFCB09-7BA9-452F-80EB-F9F1CE674495}">
      <dgm:prSet/>
      <dgm:spPr/>
      <dgm:t>
        <a:bodyPr/>
        <a:lstStyle/>
        <a:p>
          <a:endParaRPr lang="en-US"/>
        </a:p>
      </dgm:t>
    </dgm:pt>
    <dgm:pt modelId="{AC1AD220-110B-403A-A144-53362D4C41D8}" type="pres">
      <dgm:prSet presAssocID="{6A90AD1C-F9DC-461A-A282-F28339542B26}" presName="Name0" presStyleCnt="0">
        <dgm:presLayoutVars>
          <dgm:dir/>
          <dgm:animLvl val="lvl"/>
          <dgm:resizeHandles val="exact"/>
        </dgm:presLayoutVars>
      </dgm:prSet>
      <dgm:spPr/>
    </dgm:pt>
    <dgm:pt modelId="{3B8F2340-819E-4275-8FFF-CCA2395686CE}" type="pres">
      <dgm:prSet presAssocID="{840CC0C8-5729-489F-90E0-129FDD819439}" presName="boxAndChildren" presStyleCnt="0"/>
      <dgm:spPr/>
    </dgm:pt>
    <dgm:pt modelId="{FC43D65A-69D1-4876-9481-5F1D2AEAC76F}" type="pres">
      <dgm:prSet presAssocID="{840CC0C8-5729-489F-90E0-129FDD819439}" presName="parentTextBox" presStyleLbl="alignNode1" presStyleIdx="0" presStyleCnt="2"/>
      <dgm:spPr/>
    </dgm:pt>
    <dgm:pt modelId="{C1553C8A-C33B-4CD8-AD52-21525DC30351}" type="pres">
      <dgm:prSet presAssocID="{840CC0C8-5729-489F-90E0-129FDD819439}" presName="descendantBox" presStyleLbl="bgAccFollowNode1" presStyleIdx="0" presStyleCnt="2"/>
      <dgm:spPr/>
    </dgm:pt>
    <dgm:pt modelId="{789810F1-A72C-4E8F-9F8F-3A24B48881A6}" type="pres">
      <dgm:prSet presAssocID="{3BFE9B57-0A4A-4136-977A-1F175350E435}" presName="sp" presStyleCnt="0"/>
      <dgm:spPr/>
    </dgm:pt>
    <dgm:pt modelId="{E55FA554-8442-4EE5-B900-0C1D79F510A1}" type="pres">
      <dgm:prSet presAssocID="{D33AEC33-BA0B-4910-BB8B-4D170256C520}" presName="arrowAndChildren" presStyleCnt="0"/>
      <dgm:spPr/>
    </dgm:pt>
    <dgm:pt modelId="{42D18D2A-4E52-49DB-8FA7-3760456631E1}" type="pres">
      <dgm:prSet presAssocID="{D33AEC33-BA0B-4910-BB8B-4D170256C520}" presName="parentTextArrow" presStyleLbl="node1" presStyleIdx="0" presStyleCnt="1"/>
      <dgm:spPr/>
    </dgm:pt>
    <dgm:pt modelId="{87D302F9-45AB-42D9-8A69-AA7FA83EB23A}" type="pres">
      <dgm:prSet presAssocID="{D33AEC33-BA0B-4910-BB8B-4D170256C520}" presName="arrow" presStyleLbl="alignNode1" presStyleIdx="1" presStyleCnt="2"/>
      <dgm:spPr/>
    </dgm:pt>
    <dgm:pt modelId="{889EFB9A-6F5D-417D-83ED-F22BC198C4C6}" type="pres">
      <dgm:prSet presAssocID="{D33AEC33-BA0B-4910-BB8B-4D170256C520}" presName="descendantArrow" presStyleLbl="bgAccFollowNode1" presStyleIdx="1" presStyleCnt="2"/>
      <dgm:spPr/>
    </dgm:pt>
  </dgm:ptLst>
  <dgm:cxnLst>
    <dgm:cxn modelId="{FBEFCB09-7BA9-452F-80EB-F9F1CE674495}" srcId="{840CC0C8-5729-489F-90E0-129FDD819439}" destId="{12AB55FE-35A9-4E1D-8BA9-A5C3153BA451}" srcOrd="2" destOrd="0" parTransId="{812DC1F0-85A9-4611-9981-03B82E8F94FB}" sibTransId="{824023AD-31EC-434F-BA40-6FD360898EFB}"/>
    <dgm:cxn modelId="{E935E81C-1059-49B2-A1C2-9B45B80B6FD0}" type="presOf" srcId="{D33AEC33-BA0B-4910-BB8B-4D170256C520}" destId="{87D302F9-45AB-42D9-8A69-AA7FA83EB23A}" srcOrd="1" destOrd="0" presId="urn:microsoft.com/office/officeart/2016/7/layout/VerticalDownArrowProcess"/>
    <dgm:cxn modelId="{00E3DC6D-6AE7-430B-B9D3-F2B9CD27F71E}" srcId="{840CC0C8-5729-489F-90E0-129FDD819439}" destId="{E18F92C5-3589-4A83-8C3E-419D917518BA}" srcOrd="1" destOrd="0" parTransId="{001ABD24-F290-4DF8-967A-AF4F09B3618D}" sibTransId="{97D38707-315A-4074-9F98-10CD87987E6E}"/>
    <dgm:cxn modelId="{EC2EB555-4F72-4565-B785-9264F96B0AF8}" type="presOf" srcId="{D33AEC33-BA0B-4910-BB8B-4D170256C520}" destId="{42D18D2A-4E52-49DB-8FA7-3760456631E1}" srcOrd="0" destOrd="0" presId="urn:microsoft.com/office/officeart/2016/7/layout/VerticalDownArrowProcess"/>
    <dgm:cxn modelId="{C90E1793-200D-4588-BB24-74EBBD21C8A6}" srcId="{840CC0C8-5729-489F-90E0-129FDD819439}" destId="{3EFD7310-6685-4954-99A6-313328FC02E9}" srcOrd="0" destOrd="0" parTransId="{FDDA718F-A09A-49F9-BB9E-B698D2452492}" sibTransId="{05C89DD4-5CC6-4BE6-9FD8-DA2504FA3BE3}"/>
    <dgm:cxn modelId="{03360F99-79E7-44EF-A3DF-3180DB2B0FC3}" srcId="{6A90AD1C-F9DC-461A-A282-F28339542B26}" destId="{D33AEC33-BA0B-4910-BB8B-4D170256C520}" srcOrd="0" destOrd="0" parTransId="{8820034A-8AA5-4999-80CD-EC6E791FDB57}" sibTransId="{3BFE9B57-0A4A-4136-977A-1F175350E435}"/>
    <dgm:cxn modelId="{35A8D89E-2774-45CF-B3D2-56D4B04CE582}" type="presOf" srcId="{840CC0C8-5729-489F-90E0-129FDD819439}" destId="{FC43D65A-69D1-4876-9481-5F1D2AEAC76F}" srcOrd="0" destOrd="0" presId="urn:microsoft.com/office/officeart/2016/7/layout/VerticalDownArrowProcess"/>
    <dgm:cxn modelId="{381A6CB3-FF21-4D99-9F4E-FB260BD9917F}" type="presOf" srcId="{12AB55FE-35A9-4E1D-8BA9-A5C3153BA451}" destId="{C1553C8A-C33B-4CD8-AD52-21525DC30351}" srcOrd="0" destOrd="2" presId="urn:microsoft.com/office/officeart/2016/7/layout/VerticalDownArrowProcess"/>
    <dgm:cxn modelId="{8CDA19BB-CE03-4D84-AACF-67B4EF1E743F}" srcId="{6A90AD1C-F9DC-461A-A282-F28339542B26}" destId="{840CC0C8-5729-489F-90E0-129FDD819439}" srcOrd="1" destOrd="0" parTransId="{4E9CBA85-E04F-450F-AC41-A355E43357D5}" sibTransId="{E935AED8-51EF-49B3-A35B-F4776947B91B}"/>
    <dgm:cxn modelId="{30562ECA-A4A7-4919-9940-A947A678AE0C}" type="presOf" srcId="{E18F92C5-3589-4A83-8C3E-419D917518BA}" destId="{C1553C8A-C33B-4CD8-AD52-21525DC30351}" srcOrd="0" destOrd="1" presId="urn:microsoft.com/office/officeart/2016/7/layout/VerticalDownArrowProcess"/>
    <dgm:cxn modelId="{964749D7-F3E6-4DA8-94C6-852C128EC247}" type="presOf" srcId="{3EFD7310-6685-4954-99A6-313328FC02E9}" destId="{C1553C8A-C33B-4CD8-AD52-21525DC30351}" srcOrd="0" destOrd="0" presId="urn:microsoft.com/office/officeart/2016/7/layout/VerticalDownArrowProcess"/>
    <dgm:cxn modelId="{B8B317F4-5E87-4490-91BD-FE6499EE3C76}" type="presOf" srcId="{6A90AD1C-F9DC-461A-A282-F28339542B26}" destId="{AC1AD220-110B-403A-A144-53362D4C41D8}" srcOrd="0" destOrd="0" presId="urn:microsoft.com/office/officeart/2016/7/layout/VerticalDownArrowProcess"/>
    <dgm:cxn modelId="{D07BCB90-8990-4D65-B69D-25E6DCDA8671}" type="presParOf" srcId="{AC1AD220-110B-403A-A144-53362D4C41D8}" destId="{3B8F2340-819E-4275-8FFF-CCA2395686CE}" srcOrd="0" destOrd="0" presId="urn:microsoft.com/office/officeart/2016/7/layout/VerticalDownArrowProcess"/>
    <dgm:cxn modelId="{E5C36DB3-DE82-48A8-B0DE-42C10BFAFCAA}" type="presParOf" srcId="{3B8F2340-819E-4275-8FFF-CCA2395686CE}" destId="{FC43D65A-69D1-4876-9481-5F1D2AEAC76F}" srcOrd="0" destOrd="0" presId="urn:microsoft.com/office/officeart/2016/7/layout/VerticalDownArrowProcess"/>
    <dgm:cxn modelId="{CE49F80F-B990-4C23-9638-DDE7649ADBF6}" type="presParOf" srcId="{3B8F2340-819E-4275-8FFF-CCA2395686CE}" destId="{C1553C8A-C33B-4CD8-AD52-21525DC30351}" srcOrd="1" destOrd="0" presId="urn:microsoft.com/office/officeart/2016/7/layout/VerticalDownArrowProcess"/>
    <dgm:cxn modelId="{C986E0DB-982C-41D6-9EA0-B3E0102E052B}" type="presParOf" srcId="{AC1AD220-110B-403A-A144-53362D4C41D8}" destId="{789810F1-A72C-4E8F-9F8F-3A24B48881A6}" srcOrd="1" destOrd="0" presId="urn:microsoft.com/office/officeart/2016/7/layout/VerticalDownArrowProcess"/>
    <dgm:cxn modelId="{A3C48580-B656-4941-99B0-E369D7019B34}" type="presParOf" srcId="{AC1AD220-110B-403A-A144-53362D4C41D8}" destId="{E55FA554-8442-4EE5-B900-0C1D79F510A1}" srcOrd="2" destOrd="0" presId="urn:microsoft.com/office/officeart/2016/7/layout/VerticalDownArrowProcess"/>
    <dgm:cxn modelId="{EBC0471D-238B-44B1-B1BC-9E673A3E1F5F}" type="presParOf" srcId="{E55FA554-8442-4EE5-B900-0C1D79F510A1}" destId="{42D18D2A-4E52-49DB-8FA7-3760456631E1}" srcOrd="0" destOrd="0" presId="urn:microsoft.com/office/officeart/2016/7/layout/VerticalDownArrowProcess"/>
    <dgm:cxn modelId="{51484A01-E112-428A-A860-CA12C15868FA}" type="presParOf" srcId="{E55FA554-8442-4EE5-B900-0C1D79F510A1}" destId="{87D302F9-45AB-42D9-8A69-AA7FA83EB23A}" srcOrd="1" destOrd="0" presId="urn:microsoft.com/office/officeart/2016/7/layout/VerticalDownArrowProcess"/>
    <dgm:cxn modelId="{1A6EDD91-DA0C-41A4-9B48-286DF90F8D71}" type="presParOf" srcId="{E55FA554-8442-4EE5-B900-0C1D79F510A1}" destId="{889EFB9A-6F5D-417D-83ED-F22BC198C4C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93C4A-40D9-43B8-802D-74229B5B8747}" type="doc">
      <dgm:prSet loTypeId="urn:microsoft.com/office/officeart/2005/8/layout/arrow5" loCatId="relationship" qsTypeId="urn:microsoft.com/office/officeart/2005/8/quickstyle/simple5" qsCatId="simple" csTypeId="urn:microsoft.com/office/officeart/2005/8/colors/accent1_2" csCatId="accent1"/>
      <dgm:spPr/>
      <dgm:t>
        <a:bodyPr/>
        <a:lstStyle/>
        <a:p>
          <a:endParaRPr lang="en-US"/>
        </a:p>
      </dgm:t>
    </dgm:pt>
    <dgm:pt modelId="{5FF6A12B-98DC-4373-B0B8-444161642AD8}">
      <dgm:prSet/>
      <dgm:spPr/>
      <dgm:t>
        <a:bodyPr/>
        <a:lstStyle/>
        <a:p>
          <a:r>
            <a:rPr lang="en-US"/>
            <a:t>Legacy Cardinality Estimation</a:t>
          </a:r>
        </a:p>
      </dgm:t>
    </dgm:pt>
    <dgm:pt modelId="{86C37CBA-D93D-470E-82D0-37C8D873B641}" type="parTrans" cxnId="{EB20FA1B-776A-4262-B4FD-68FA7CBF37BB}">
      <dgm:prSet/>
      <dgm:spPr/>
      <dgm:t>
        <a:bodyPr/>
        <a:lstStyle/>
        <a:p>
          <a:endParaRPr lang="en-US"/>
        </a:p>
      </dgm:t>
    </dgm:pt>
    <dgm:pt modelId="{1B0C49AA-7447-4193-BE4D-3E4ED4C852A9}" type="sibTrans" cxnId="{EB20FA1B-776A-4262-B4FD-68FA7CBF37BB}">
      <dgm:prSet/>
      <dgm:spPr/>
      <dgm:t>
        <a:bodyPr/>
        <a:lstStyle/>
        <a:p>
          <a:endParaRPr lang="en-US"/>
        </a:p>
      </dgm:t>
    </dgm:pt>
    <dgm:pt modelId="{094464E2-5F87-426E-8A8B-F1356979F8CE}">
      <dgm:prSet/>
      <dgm:spPr/>
      <dgm:t>
        <a:bodyPr/>
        <a:lstStyle/>
        <a:p>
          <a:r>
            <a:rPr lang="en-US"/>
            <a:t>The assumption is that users query for data that exists. Factor in predicate selectivity </a:t>
          </a:r>
          <a:r>
            <a:rPr lang="en-US" i="1"/>
            <a:t>before</a:t>
          </a:r>
          <a:r>
            <a:rPr lang="en-US"/>
            <a:t> calculating join selectivity.</a:t>
          </a:r>
        </a:p>
      </dgm:t>
    </dgm:pt>
    <dgm:pt modelId="{1E37F2B9-4075-483F-8D94-2D3CE6037402}" type="parTrans" cxnId="{65992F67-E898-4EC8-AA12-DD22E4928603}">
      <dgm:prSet/>
      <dgm:spPr/>
      <dgm:t>
        <a:bodyPr/>
        <a:lstStyle/>
        <a:p>
          <a:endParaRPr lang="en-US"/>
        </a:p>
      </dgm:t>
    </dgm:pt>
    <dgm:pt modelId="{CF35D78A-6CC5-402C-BF1B-557BAEF1A0CD}" type="sibTrans" cxnId="{65992F67-E898-4EC8-AA12-DD22E4928603}">
      <dgm:prSet/>
      <dgm:spPr/>
      <dgm:t>
        <a:bodyPr/>
        <a:lstStyle/>
        <a:p>
          <a:endParaRPr lang="en-US"/>
        </a:p>
      </dgm:t>
    </dgm:pt>
    <dgm:pt modelId="{0C97FCA8-E7FC-4359-83D8-EA8DC7FC73E6}">
      <dgm:prSet/>
      <dgm:spPr/>
      <dgm:t>
        <a:bodyPr/>
        <a:lstStyle/>
        <a:p>
          <a:r>
            <a:rPr lang="en-US"/>
            <a:t>Simple Containment</a:t>
          </a:r>
        </a:p>
      </dgm:t>
    </dgm:pt>
    <dgm:pt modelId="{C5CFC1D9-C08A-42EC-9713-45DAFD2BFCE0}" type="parTrans" cxnId="{FAF468DD-9089-430D-914F-E3D80BE01435}">
      <dgm:prSet/>
      <dgm:spPr/>
      <dgm:t>
        <a:bodyPr/>
        <a:lstStyle/>
        <a:p>
          <a:endParaRPr lang="en-US"/>
        </a:p>
      </dgm:t>
    </dgm:pt>
    <dgm:pt modelId="{F2BACFB8-3A14-4F98-9176-441D751E5975}" type="sibTrans" cxnId="{FAF468DD-9089-430D-914F-E3D80BE01435}">
      <dgm:prSet/>
      <dgm:spPr/>
      <dgm:t>
        <a:bodyPr/>
        <a:lstStyle/>
        <a:p>
          <a:endParaRPr lang="en-US"/>
        </a:p>
      </dgm:t>
    </dgm:pt>
    <dgm:pt modelId="{ED2C6691-24AA-4098-B5F1-6123623AF15D}">
      <dgm:prSet/>
      <dgm:spPr/>
      <dgm:t>
        <a:bodyPr/>
        <a:lstStyle/>
        <a:p>
          <a:r>
            <a:rPr lang="en-US"/>
            <a:t>New Cardinality Estimation</a:t>
          </a:r>
        </a:p>
      </dgm:t>
    </dgm:pt>
    <dgm:pt modelId="{5ED7535D-1FEC-488B-BE22-5C9A90A6E421}" type="parTrans" cxnId="{E159BA4F-900E-4B60-B957-BAB1C40333AF}">
      <dgm:prSet/>
      <dgm:spPr/>
      <dgm:t>
        <a:bodyPr/>
        <a:lstStyle/>
        <a:p>
          <a:endParaRPr lang="en-US"/>
        </a:p>
      </dgm:t>
    </dgm:pt>
    <dgm:pt modelId="{FDB567FF-E670-4095-AF53-B75CA2C6F611}" type="sibTrans" cxnId="{E159BA4F-900E-4B60-B957-BAB1C40333AF}">
      <dgm:prSet/>
      <dgm:spPr/>
      <dgm:t>
        <a:bodyPr/>
        <a:lstStyle/>
        <a:p>
          <a:endParaRPr lang="en-US"/>
        </a:p>
      </dgm:t>
    </dgm:pt>
    <dgm:pt modelId="{26FBD11B-776A-4364-ACB5-A9689CF72058}">
      <dgm:prSet/>
      <dgm:spPr/>
      <dgm:t>
        <a:bodyPr/>
        <a:lstStyle/>
        <a:p>
          <a:r>
            <a:rPr lang="en-US"/>
            <a:t>The assumption is that users sometimes query for data that does </a:t>
          </a:r>
          <a:r>
            <a:rPr lang="en-US" i="1"/>
            <a:t>not</a:t>
          </a:r>
          <a:r>
            <a:rPr lang="en-US"/>
            <a:t> exist. First calculate the join selectivity and then factor in the predicates selectivity.</a:t>
          </a:r>
        </a:p>
      </dgm:t>
    </dgm:pt>
    <dgm:pt modelId="{0BD09337-2F7F-4B51-9BF0-D72B3694FF32}" type="parTrans" cxnId="{C31DC0E4-8ABA-4CAE-B50F-41929FB38AFC}">
      <dgm:prSet/>
      <dgm:spPr/>
      <dgm:t>
        <a:bodyPr/>
        <a:lstStyle/>
        <a:p>
          <a:endParaRPr lang="en-US"/>
        </a:p>
      </dgm:t>
    </dgm:pt>
    <dgm:pt modelId="{7B7064B9-CF31-4A3E-B8BB-592A05299A21}" type="sibTrans" cxnId="{C31DC0E4-8ABA-4CAE-B50F-41929FB38AFC}">
      <dgm:prSet/>
      <dgm:spPr/>
      <dgm:t>
        <a:bodyPr/>
        <a:lstStyle/>
        <a:p>
          <a:endParaRPr lang="en-US"/>
        </a:p>
      </dgm:t>
    </dgm:pt>
    <dgm:pt modelId="{8FB5DB6B-ABF8-4121-8015-EEE447A8E7DA}">
      <dgm:prSet/>
      <dgm:spPr/>
      <dgm:t>
        <a:bodyPr/>
        <a:lstStyle/>
        <a:p>
          <a:r>
            <a:rPr lang="en-US"/>
            <a:t>Base containement</a:t>
          </a:r>
        </a:p>
      </dgm:t>
    </dgm:pt>
    <dgm:pt modelId="{F05CA7A1-8ADE-4247-8002-B4B44227AFB0}" type="parTrans" cxnId="{7B8017D1-D9FF-43A1-9482-DB19EB386A02}">
      <dgm:prSet/>
      <dgm:spPr/>
      <dgm:t>
        <a:bodyPr/>
        <a:lstStyle/>
        <a:p>
          <a:endParaRPr lang="en-US"/>
        </a:p>
      </dgm:t>
    </dgm:pt>
    <dgm:pt modelId="{89465DBC-F60D-41B9-BA4B-77832842798C}" type="sibTrans" cxnId="{7B8017D1-D9FF-43A1-9482-DB19EB386A02}">
      <dgm:prSet/>
      <dgm:spPr/>
      <dgm:t>
        <a:bodyPr/>
        <a:lstStyle/>
        <a:p>
          <a:endParaRPr lang="en-US"/>
        </a:p>
      </dgm:t>
    </dgm:pt>
    <dgm:pt modelId="{057CC9A7-3485-48A2-9FAD-04CF7C0299D1}" type="pres">
      <dgm:prSet presAssocID="{1DE93C4A-40D9-43B8-802D-74229B5B8747}" presName="diagram" presStyleCnt="0">
        <dgm:presLayoutVars>
          <dgm:dir/>
          <dgm:resizeHandles val="exact"/>
        </dgm:presLayoutVars>
      </dgm:prSet>
      <dgm:spPr/>
    </dgm:pt>
    <dgm:pt modelId="{D3133E57-77AE-419B-BD72-9137A7B12246}" type="pres">
      <dgm:prSet presAssocID="{5FF6A12B-98DC-4373-B0B8-444161642AD8}" presName="arrow" presStyleLbl="node1" presStyleIdx="0" presStyleCnt="2">
        <dgm:presLayoutVars>
          <dgm:bulletEnabled val="1"/>
        </dgm:presLayoutVars>
      </dgm:prSet>
      <dgm:spPr/>
    </dgm:pt>
    <dgm:pt modelId="{A1C62EA8-8247-4D60-A2BB-3C55126E355B}" type="pres">
      <dgm:prSet presAssocID="{ED2C6691-24AA-4098-B5F1-6123623AF15D}" presName="arrow" presStyleLbl="node1" presStyleIdx="1" presStyleCnt="2">
        <dgm:presLayoutVars>
          <dgm:bulletEnabled val="1"/>
        </dgm:presLayoutVars>
      </dgm:prSet>
      <dgm:spPr/>
    </dgm:pt>
  </dgm:ptLst>
  <dgm:cxnLst>
    <dgm:cxn modelId="{90E64A0E-8FB9-4393-88AC-92FB39FFA74C}" type="presOf" srcId="{094464E2-5F87-426E-8A8B-F1356979F8CE}" destId="{D3133E57-77AE-419B-BD72-9137A7B12246}" srcOrd="0" destOrd="1" presId="urn:microsoft.com/office/officeart/2005/8/layout/arrow5"/>
    <dgm:cxn modelId="{8207FA0F-E01E-4833-AD66-160FBF8EDEC4}" type="presOf" srcId="{1DE93C4A-40D9-43B8-802D-74229B5B8747}" destId="{057CC9A7-3485-48A2-9FAD-04CF7C0299D1}" srcOrd="0" destOrd="0" presId="urn:microsoft.com/office/officeart/2005/8/layout/arrow5"/>
    <dgm:cxn modelId="{40D5F01B-929A-4821-8CEB-FC93800780AE}" type="presOf" srcId="{26FBD11B-776A-4364-ACB5-A9689CF72058}" destId="{A1C62EA8-8247-4D60-A2BB-3C55126E355B}" srcOrd="0" destOrd="1" presId="urn:microsoft.com/office/officeart/2005/8/layout/arrow5"/>
    <dgm:cxn modelId="{EB20FA1B-776A-4262-B4FD-68FA7CBF37BB}" srcId="{1DE93C4A-40D9-43B8-802D-74229B5B8747}" destId="{5FF6A12B-98DC-4373-B0B8-444161642AD8}" srcOrd="0" destOrd="0" parTransId="{86C37CBA-D93D-470E-82D0-37C8D873B641}" sibTransId="{1B0C49AA-7447-4193-BE4D-3E4ED4C852A9}"/>
    <dgm:cxn modelId="{AC7BA11D-D334-4A14-8125-171BFC958562}" type="presOf" srcId="{5FF6A12B-98DC-4373-B0B8-444161642AD8}" destId="{D3133E57-77AE-419B-BD72-9137A7B12246}" srcOrd="0" destOrd="0" presId="urn:microsoft.com/office/officeart/2005/8/layout/arrow5"/>
    <dgm:cxn modelId="{B99C562F-4859-445D-B838-C092FDC21D10}" type="presOf" srcId="{0C97FCA8-E7FC-4359-83D8-EA8DC7FC73E6}" destId="{D3133E57-77AE-419B-BD72-9137A7B12246}" srcOrd="0" destOrd="2" presId="urn:microsoft.com/office/officeart/2005/8/layout/arrow5"/>
    <dgm:cxn modelId="{65992F67-E898-4EC8-AA12-DD22E4928603}" srcId="{5FF6A12B-98DC-4373-B0B8-444161642AD8}" destId="{094464E2-5F87-426E-8A8B-F1356979F8CE}" srcOrd="0" destOrd="0" parTransId="{1E37F2B9-4075-483F-8D94-2D3CE6037402}" sibTransId="{CF35D78A-6CC5-402C-BF1B-557BAEF1A0CD}"/>
    <dgm:cxn modelId="{E159BA4F-900E-4B60-B957-BAB1C40333AF}" srcId="{1DE93C4A-40D9-43B8-802D-74229B5B8747}" destId="{ED2C6691-24AA-4098-B5F1-6123623AF15D}" srcOrd="1" destOrd="0" parTransId="{5ED7535D-1FEC-488B-BE22-5C9A90A6E421}" sibTransId="{FDB567FF-E670-4095-AF53-B75CA2C6F611}"/>
    <dgm:cxn modelId="{B481117D-063B-4700-BDAA-BA0D54C6B2CB}" type="presOf" srcId="{8FB5DB6B-ABF8-4121-8015-EEE447A8E7DA}" destId="{A1C62EA8-8247-4D60-A2BB-3C55126E355B}" srcOrd="0" destOrd="2" presId="urn:microsoft.com/office/officeart/2005/8/layout/arrow5"/>
    <dgm:cxn modelId="{19BDADAC-3273-485F-987A-0ADCCC96F80F}" type="presOf" srcId="{ED2C6691-24AA-4098-B5F1-6123623AF15D}" destId="{A1C62EA8-8247-4D60-A2BB-3C55126E355B}" srcOrd="0" destOrd="0" presId="urn:microsoft.com/office/officeart/2005/8/layout/arrow5"/>
    <dgm:cxn modelId="{7B8017D1-D9FF-43A1-9482-DB19EB386A02}" srcId="{ED2C6691-24AA-4098-B5F1-6123623AF15D}" destId="{8FB5DB6B-ABF8-4121-8015-EEE447A8E7DA}" srcOrd="1" destOrd="0" parTransId="{F05CA7A1-8ADE-4247-8002-B4B44227AFB0}" sibTransId="{89465DBC-F60D-41B9-BA4B-77832842798C}"/>
    <dgm:cxn modelId="{FAF468DD-9089-430D-914F-E3D80BE01435}" srcId="{5FF6A12B-98DC-4373-B0B8-444161642AD8}" destId="{0C97FCA8-E7FC-4359-83D8-EA8DC7FC73E6}" srcOrd="1" destOrd="0" parTransId="{C5CFC1D9-C08A-42EC-9713-45DAFD2BFCE0}" sibTransId="{F2BACFB8-3A14-4F98-9176-441D751E5975}"/>
    <dgm:cxn modelId="{C31DC0E4-8ABA-4CAE-B50F-41929FB38AFC}" srcId="{ED2C6691-24AA-4098-B5F1-6123623AF15D}" destId="{26FBD11B-776A-4364-ACB5-A9689CF72058}" srcOrd="0" destOrd="0" parTransId="{0BD09337-2F7F-4B51-9BF0-D72B3694FF32}" sibTransId="{7B7064B9-CF31-4A3E-B8BB-592A05299A21}"/>
    <dgm:cxn modelId="{6CD5F3E2-7FEE-4CD0-926C-7BCAE88E63C4}" type="presParOf" srcId="{057CC9A7-3485-48A2-9FAD-04CF7C0299D1}" destId="{D3133E57-77AE-419B-BD72-9137A7B12246}" srcOrd="0" destOrd="0" presId="urn:microsoft.com/office/officeart/2005/8/layout/arrow5"/>
    <dgm:cxn modelId="{1B11647E-6078-4454-B784-6A19E4D720FF}" type="presParOf" srcId="{057CC9A7-3485-48A2-9FAD-04CF7C0299D1}" destId="{A1C62EA8-8247-4D60-A2BB-3C55126E355B}"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7B6ECB-760B-4B9B-8306-CDA6B87369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6C47AEF-F93F-482D-9334-3EBD170AF79B}">
      <dgm:prSet custT="1"/>
      <dgm:spPr/>
      <dgm:t>
        <a:bodyPr/>
        <a:lstStyle/>
        <a:p>
          <a:pPr>
            <a:lnSpc>
              <a:spcPct val="100000"/>
            </a:lnSpc>
          </a:pPr>
          <a:r>
            <a:rPr lang="en-GB" sz="2000" dirty="0"/>
            <a:t>Orders and orderliness come into an order system</a:t>
          </a:r>
          <a:endParaRPr lang="en-US" sz="2000" dirty="0"/>
        </a:p>
      </dgm:t>
    </dgm:pt>
    <dgm:pt modelId="{24B6E37E-EC2A-4D12-8BA3-18726D21969D}" type="parTrans" cxnId="{DABAA234-D61E-4C0F-BD61-C2720C25D621}">
      <dgm:prSet/>
      <dgm:spPr/>
      <dgm:t>
        <a:bodyPr/>
        <a:lstStyle/>
        <a:p>
          <a:endParaRPr lang="en-US"/>
        </a:p>
      </dgm:t>
    </dgm:pt>
    <dgm:pt modelId="{727C7E6A-B8F8-4BAD-B406-300C67B16DEF}" type="sibTrans" cxnId="{DABAA234-D61E-4C0F-BD61-C2720C25D621}">
      <dgm:prSet/>
      <dgm:spPr/>
      <dgm:t>
        <a:bodyPr/>
        <a:lstStyle/>
        <a:p>
          <a:endParaRPr lang="en-US"/>
        </a:p>
      </dgm:t>
    </dgm:pt>
    <dgm:pt modelId="{B96EE19F-1FE5-48C8-B7D1-2ABABA563F84}">
      <dgm:prSet custT="1"/>
      <dgm:spPr/>
      <dgm:t>
        <a:bodyPr/>
        <a:lstStyle/>
        <a:p>
          <a:pPr>
            <a:lnSpc>
              <a:spcPct val="100000"/>
            </a:lnSpc>
          </a:pPr>
          <a:r>
            <a:rPr lang="en-GB" sz="2000" dirty="0"/>
            <a:t>Statistics are updated nightly</a:t>
          </a:r>
          <a:endParaRPr lang="en-US" sz="2000" dirty="0"/>
        </a:p>
      </dgm:t>
    </dgm:pt>
    <dgm:pt modelId="{F12B6E00-1C47-4493-823D-589DA80CD188}" type="parTrans" cxnId="{C2E4A102-B6B4-45B9-9FB9-AC5182D489AD}">
      <dgm:prSet/>
      <dgm:spPr/>
      <dgm:t>
        <a:bodyPr/>
        <a:lstStyle/>
        <a:p>
          <a:endParaRPr lang="en-US"/>
        </a:p>
      </dgm:t>
    </dgm:pt>
    <dgm:pt modelId="{1A4782D2-A353-4C60-A4C6-D99E58BE8ECE}" type="sibTrans" cxnId="{C2E4A102-B6B4-45B9-9FB9-AC5182D489AD}">
      <dgm:prSet/>
      <dgm:spPr/>
      <dgm:t>
        <a:bodyPr/>
        <a:lstStyle/>
        <a:p>
          <a:endParaRPr lang="en-US"/>
        </a:p>
      </dgm:t>
    </dgm:pt>
    <dgm:pt modelId="{BDCD1FB9-C08C-4049-9FE9-08E4EE8728F9}">
      <dgm:prSet custT="1"/>
      <dgm:spPr/>
      <dgm:t>
        <a:bodyPr/>
        <a:lstStyle/>
        <a:p>
          <a:pPr>
            <a:lnSpc>
              <a:spcPct val="100000"/>
            </a:lnSpc>
          </a:pPr>
          <a:r>
            <a:rPr lang="en-GB" sz="2000" dirty="0"/>
            <a:t>In the morning and at noon every day, the warehouse system downloads the orders, to start picking.</a:t>
          </a:r>
          <a:endParaRPr lang="en-US" sz="2000" dirty="0"/>
        </a:p>
      </dgm:t>
    </dgm:pt>
    <dgm:pt modelId="{9DC4D0E3-3B5D-498E-B522-A3EBE4979934}" type="parTrans" cxnId="{22699A2B-F074-471D-92C2-60B153C2FEA7}">
      <dgm:prSet/>
      <dgm:spPr/>
      <dgm:t>
        <a:bodyPr/>
        <a:lstStyle/>
        <a:p>
          <a:endParaRPr lang="en-US"/>
        </a:p>
      </dgm:t>
    </dgm:pt>
    <dgm:pt modelId="{EA2FB174-0D9F-4E1D-B6F3-7DE5A3224CE8}" type="sibTrans" cxnId="{22699A2B-F074-471D-92C2-60B153C2FEA7}">
      <dgm:prSet/>
      <dgm:spPr/>
      <dgm:t>
        <a:bodyPr/>
        <a:lstStyle/>
        <a:p>
          <a:endParaRPr lang="en-US"/>
        </a:p>
      </dgm:t>
    </dgm:pt>
    <dgm:pt modelId="{F216D879-A670-4AB8-90CB-B014ECE77DE6}" type="pres">
      <dgm:prSet presAssocID="{C57B6ECB-760B-4B9B-8306-CDA6B873696B}" presName="root" presStyleCnt="0">
        <dgm:presLayoutVars>
          <dgm:dir/>
          <dgm:resizeHandles val="exact"/>
        </dgm:presLayoutVars>
      </dgm:prSet>
      <dgm:spPr/>
    </dgm:pt>
    <dgm:pt modelId="{0E6FDD01-2711-45F1-B879-5EA3ADA4BFDF}" type="pres">
      <dgm:prSet presAssocID="{A6C47AEF-F93F-482D-9334-3EBD170AF79B}" presName="compNode" presStyleCnt="0"/>
      <dgm:spPr/>
    </dgm:pt>
    <dgm:pt modelId="{C489EF37-157A-4656-AE7A-979A57476BA0}" type="pres">
      <dgm:prSet presAssocID="{A6C47AEF-F93F-482D-9334-3EBD170AF7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65FF18FD-FC9C-492D-A6B4-943E4FAB34F4}" type="pres">
      <dgm:prSet presAssocID="{A6C47AEF-F93F-482D-9334-3EBD170AF79B}" presName="spaceRect" presStyleCnt="0"/>
      <dgm:spPr/>
    </dgm:pt>
    <dgm:pt modelId="{E15105D1-921D-4630-B541-F4D2DC10FC71}" type="pres">
      <dgm:prSet presAssocID="{A6C47AEF-F93F-482D-9334-3EBD170AF79B}" presName="textRect" presStyleLbl="revTx" presStyleIdx="0" presStyleCnt="3" custScaleY="115436">
        <dgm:presLayoutVars>
          <dgm:chMax val="1"/>
          <dgm:chPref val="1"/>
        </dgm:presLayoutVars>
      </dgm:prSet>
      <dgm:spPr/>
    </dgm:pt>
    <dgm:pt modelId="{CCC96A34-4D67-4322-95D6-6863ACD10DB7}" type="pres">
      <dgm:prSet presAssocID="{727C7E6A-B8F8-4BAD-B406-300C67B16DEF}" presName="sibTrans" presStyleCnt="0"/>
      <dgm:spPr/>
    </dgm:pt>
    <dgm:pt modelId="{89CD5B43-8B41-4170-805B-F763956D4F4C}" type="pres">
      <dgm:prSet presAssocID="{B96EE19F-1FE5-48C8-B7D1-2ABABA563F84}" presName="compNode" presStyleCnt="0"/>
      <dgm:spPr/>
    </dgm:pt>
    <dgm:pt modelId="{F8AA12CF-FC08-4E2D-9760-CBA29B65B585}" type="pres">
      <dgm:prSet presAssocID="{B96EE19F-1FE5-48C8-B7D1-2ABABA563F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2B4EDC6-5E58-4C18-91B8-E769E0D7AB0E}" type="pres">
      <dgm:prSet presAssocID="{B96EE19F-1FE5-48C8-B7D1-2ABABA563F84}" presName="spaceRect" presStyleCnt="0"/>
      <dgm:spPr/>
    </dgm:pt>
    <dgm:pt modelId="{73DDDE78-028C-4494-85A8-E17811AC0E82}" type="pres">
      <dgm:prSet presAssocID="{B96EE19F-1FE5-48C8-B7D1-2ABABA563F84}" presName="textRect" presStyleLbl="revTx" presStyleIdx="1" presStyleCnt="3">
        <dgm:presLayoutVars>
          <dgm:chMax val="1"/>
          <dgm:chPref val="1"/>
        </dgm:presLayoutVars>
      </dgm:prSet>
      <dgm:spPr/>
    </dgm:pt>
    <dgm:pt modelId="{0E233132-612F-4B34-AC4D-7C9C2C5287F3}" type="pres">
      <dgm:prSet presAssocID="{1A4782D2-A353-4C60-A4C6-D99E58BE8ECE}" presName="sibTrans" presStyleCnt="0"/>
      <dgm:spPr/>
    </dgm:pt>
    <dgm:pt modelId="{79290701-B977-4D7A-A62D-2DF4D206E52C}" type="pres">
      <dgm:prSet presAssocID="{BDCD1FB9-C08C-4049-9FE9-08E4EE8728F9}" presName="compNode" presStyleCnt="0"/>
      <dgm:spPr/>
    </dgm:pt>
    <dgm:pt modelId="{BFC7C0CF-43DE-48CF-9507-D8524232741A}" type="pres">
      <dgm:prSet presAssocID="{BDCD1FB9-C08C-4049-9FE9-08E4EE8728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08F577CE-03B0-4A4A-9F63-976F5A4AA612}" type="pres">
      <dgm:prSet presAssocID="{BDCD1FB9-C08C-4049-9FE9-08E4EE8728F9}" presName="spaceRect" presStyleCnt="0"/>
      <dgm:spPr/>
    </dgm:pt>
    <dgm:pt modelId="{5D0C0718-539F-4890-9FE0-F350C58B8E95}" type="pres">
      <dgm:prSet presAssocID="{BDCD1FB9-C08C-4049-9FE9-08E4EE8728F9}" presName="textRect" presStyleLbl="revTx" presStyleIdx="2" presStyleCnt="3" custScaleX="113177">
        <dgm:presLayoutVars>
          <dgm:chMax val="1"/>
          <dgm:chPref val="1"/>
        </dgm:presLayoutVars>
      </dgm:prSet>
      <dgm:spPr/>
    </dgm:pt>
  </dgm:ptLst>
  <dgm:cxnLst>
    <dgm:cxn modelId="{C2E4A102-B6B4-45B9-9FB9-AC5182D489AD}" srcId="{C57B6ECB-760B-4B9B-8306-CDA6B873696B}" destId="{B96EE19F-1FE5-48C8-B7D1-2ABABA563F84}" srcOrd="1" destOrd="0" parTransId="{F12B6E00-1C47-4493-823D-589DA80CD188}" sibTransId="{1A4782D2-A353-4C60-A4C6-D99E58BE8ECE}"/>
    <dgm:cxn modelId="{22699A2B-F074-471D-92C2-60B153C2FEA7}" srcId="{C57B6ECB-760B-4B9B-8306-CDA6B873696B}" destId="{BDCD1FB9-C08C-4049-9FE9-08E4EE8728F9}" srcOrd="2" destOrd="0" parTransId="{9DC4D0E3-3B5D-498E-B522-A3EBE4979934}" sibTransId="{EA2FB174-0D9F-4E1D-B6F3-7DE5A3224CE8}"/>
    <dgm:cxn modelId="{DABAA234-D61E-4C0F-BD61-C2720C25D621}" srcId="{C57B6ECB-760B-4B9B-8306-CDA6B873696B}" destId="{A6C47AEF-F93F-482D-9334-3EBD170AF79B}" srcOrd="0" destOrd="0" parTransId="{24B6E37E-EC2A-4D12-8BA3-18726D21969D}" sibTransId="{727C7E6A-B8F8-4BAD-B406-300C67B16DEF}"/>
    <dgm:cxn modelId="{0194E58A-5CBD-4CC9-AE49-A008247BF549}" type="presOf" srcId="{B96EE19F-1FE5-48C8-B7D1-2ABABA563F84}" destId="{73DDDE78-028C-4494-85A8-E17811AC0E82}" srcOrd="0" destOrd="0" presId="urn:microsoft.com/office/officeart/2018/2/layout/IconLabelList"/>
    <dgm:cxn modelId="{FB82E7B6-ADEF-41B4-8CB3-9BB255A7847E}" type="presOf" srcId="{A6C47AEF-F93F-482D-9334-3EBD170AF79B}" destId="{E15105D1-921D-4630-B541-F4D2DC10FC71}" srcOrd="0" destOrd="0" presId="urn:microsoft.com/office/officeart/2018/2/layout/IconLabelList"/>
    <dgm:cxn modelId="{34B814D9-B7DC-4888-8895-992A9F848802}" type="presOf" srcId="{C57B6ECB-760B-4B9B-8306-CDA6B873696B}" destId="{F216D879-A670-4AB8-90CB-B014ECE77DE6}" srcOrd="0" destOrd="0" presId="urn:microsoft.com/office/officeart/2018/2/layout/IconLabelList"/>
    <dgm:cxn modelId="{3C194DF4-6672-4193-82B2-798D75698C41}" type="presOf" srcId="{BDCD1FB9-C08C-4049-9FE9-08E4EE8728F9}" destId="{5D0C0718-539F-4890-9FE0-F350C58B8E95}" srcOrd="0" destOrd="0" presId="urn:microsoft.com/office/officeart/2018/2/layout/IconLabelList"/>
    <dgm:cxn modelId="{6188D1C9-A1EA-43B8-AEF6-2FE6BAFA755C}" type="presParOf" srcId="{F216D879-A670-4AB8-90CB-B014ECE77DE6}" destId="{0E6FDD01-2711-45F1-B879-5EA3ADA4BFDF}" srcOrd="0" destOrd="0" presId="urn:microsoft.com/office/officeart/2018/2/layout/IconLabelList"/>
    <dgm:cxn modelId="{50C2F380-D02C-4ED6-8C6A-42DE386A7652}" type="presParOf" srcId="{0E6FDD01-2711-45F1-B879-5EA3ADA4BFDF}" destId="{C489EF37-157A-4656-AE7A-979A57476BA0}" srcOrd="0" destOrd="0" presId="urn:microsoft.com/office/officeart/2018/2/layout/IconLabelList"/>
    <dgm:cxn modelId="{40513B26-DD6D-4185-AC7A-278EFAFE6D72}" type="presParOf" srcId="{0E6FDD01-2711-45F1-B879-5EA3ADA4BFDF}" destId="{65FF18FD-FC9C-492D-A6B4-943E4FAB34F4}" srcOrd="1" destOrd="0" presId="urn:microsoft.com/office/officeart/2018/2/layout/IconLabelList"/>
    <dgm:cxn modelId="{4FD385D4-BCCD-495E-A797-0DB2B197A816}" type="presParOf" srcId="{0E6FDD01-2711-45F1-B879-5EA3ADA4BFDF}" destId="{E15105D1-921D-4630-B541-F4D2DC10FC71}" srcOrd="2" destOrd="0" presId="urn:microsoft.com/office/officeart/2018/2/layout/IconLabelList"/>
    <dgm:cxn modelId="{C0AA8C11-81FE-4F44-BE61-D7469A7FB0BE}" type="presParOf" srcId="{F216D879-A670-4AB8-90CB-B014ECE77DE6}" destId="{CCC96A34-4D67-4322-95D6-6863ACD10DB7}" srcOrd="1" destOrd="0" presId="urn:microsoft.com/office/officeart/2018/2/layout/IconLabelList"/>
    <dgm:cxn modelId="{BC7EDA3E-0827-40DD-BDAB-9B0D21ECABC6}" type="presParOf" srcId="{F216D879-A670-4AB8-90CB-B014ECE77DE6}" destId="{89CD5B43-8B41-4170-805B-F763956D4F4C}" srcOrd="2" destOrd="0" presId="urn:microsoft.com/office/officeart/2018/2/layout/IconLabelList"/>
    <dgm:cxn modelId="{8F0B8661-CAF4-4501-B7AB-7F571BED86E4}" type="presParOf" srcId="{89CD5B43-8B41-4170-805B-F763956D4F4C}" destId="{F8AA12CF-FC08-4E2D-9760-CBA29B65B585}" srcOrd="0" destOrd="0" presId="urn:microsoft.com/office/officeart/2018/2/layout/IconLabelList"/>
    <dgm:cxn modelId="{4ADAFA6B-CCB7-49C1-822B-6EF48270EC1B}" type="presParOf" srcId="{89CD5B43-8B41-4170-805B-F763956D4F4C}" destId="{92B4EDC6-5E58-4C18-91B8-E769E0D7AB0E}" srcOrd="1" destOrd="0" presId="urn:microsoft.com/office/officeart/2018/2/layout/IconLabelList"/>
    <dgm:cxn modelId="{23FD816A-2F14-47EC-8B18-AC3AD13039DB}" type="presParOf" srcId="{89CD5B43-8B41-4170-805B-F763956D4F4C}" destId="{73DDDE78-028C-4494-85A8-E17811AC0E82}" srcOrd="2" destOrd="0" presId="urn:microsoft.com/office/officeart/2018/2/layout/IconLabelList"/>
    <dgm:cxn modelId="{9C5C2360-777B-4F64-B5DD-6706566F6FB8}" type="presParOf" srcId="{F216D879-A670-4AB8-90CB-B014ECE77DE6}" destId="{0E233132-612F-4B34-AC4D-7C9C2C5287F3}" srcOrd="3" destOrd="0" presId="urn:microsoft.com/office/officeart/2018/2/layout/IconLabelList"/>
    <dgm:cxn modelId="{5CF61523-D646-4398-A345-622B167BB777}" type="presParOf" srcId="{F216D879-A670-4AB8-90CB-B014ECE77DE6}" destId="{79290701-B977-4D7A-A62D-2DF4D206E52C}" srcOrd="4" destOrd="0" presId="urn:microsoft.com/office/officeart/2018/2/layout/IconLabelList"/>
    <dgm:cxn modelId="{61B5A293-E6C9-4B3B-9C86-3AB2337FBFAA}" type="presParOf" srcId="{79290701-B977-4D7A-A62D-2DF4D206E52C}" destId="{BFC7C0CF-43DE-48CF-9507-D8524232741A}" srcOrd="0" destOrd="0" presId="urn:microsoft.com/office/officeart/2018/2/layout/IconLabelList"/>
    <dgm:cxn modelId="{975B2A52-8A6F-49BD-B56B-42DEA1FFE6A4}" type="presParOf" srcId="{79290701-B977-4D7A-A62D-2DF4D206E52C}" destId="{08F577CE-03B0-4A4A-9F63-976F5A4AA612}" srcOrd="1" destOrd="0" presId="urn:microsoft.com/office/officeart/2018/2/layout/IconLabelList"/>
    <dgm:cxn modelId="{37A6DF67-412C-4589-824D-744014D7C63F}" type="presParOf" srcId="{79290701-B977-4D7A-A62D-2DF4D206E52C}" destId="{5D0C0718-539F-4890-9FE0-F350C58B8E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8FD2A7-F60C-4622-9C06-5259BE77BCF4}"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4B3FF53-DD0B-4B40-B1E3-0F723A855A68}">
      <dgm:prSet custT="1"/>
      <dgm:spPr/>
      <dgm:t>
        <a:bodyPr/>
        <a:lstStyle/>
        <a:p>
          <a:pPr>
            <a:defRPr cap="all"/>
          </a:pPr>
          <a:r>
            <a:rPr lang="en-GB" sz="2000" dirty="0"/>
            <a:t>Old-school: Enable trace flags</a:t>
          </a:r>
          <a:endParaRPr lang="en-US" sz="2000" dirty="0"/>
        </a:p>
      </dgm:t>
    </dgm:pt>
    <dgm:pt modelId="{02BD8B3B-37E3-4862-A6BF-51F9E1C06E74}" type="parTrans" cxnId="{DBAB79D8-927A-40E4-9C3C-49ABC6B01B84}">
      <dgm:prSet/>
      <dgm:spPr/>
      <dgm:t>
        <a:bodyPr/>
        <a:lstStyle/>
        <a:p>
          <a:endParaRPr lang="en-US"/>
        </a:p>
      </dgm:t>
    </dgm:pt>
    <dgm:pt modelId="{4D6B55D0-D629-47F8-B809-07E942A1C402}" type="sibTrans" cxnId="{DBAB79D8-927A-40E4-9C3C-49ABC6B01B84}">
      <dgm:prSet/>
      <dgm:spPr/>
      <dgm:t>
        <a:bodyPr/>
        <a:lstStyle/>
        <a:p>
          <a:endParaRPr lang="en-US"/>
        </a:p>
      </dgm:t>
    </dgm:pt>
    <dgm:pt modelId="{0F33BCBD-063B-41F4-82D4-7027DAB32575}">
      <dgm:prSet custT="1"/>
      <dgm:spPr/>
      <dgm:t>
        <a:bodyPr/>
        <a:lstStyle/>
        <a:p>
          <a:pPr>
            <a:defRPr cap="all"/>
          </a:pPr>
          <a:r>
            <a:rPr lang="en-GB" sz="2000" dirty="0"/>
            <a:t>Since SQL Server 2016: SQL Server try detecting ascending key and </a:t>
          </a:r>
          <a:r>
            <a:rPr lang="en-GB" sz="2000"/>
            <a:t>estimate accordingly</a:t>
          </a:r>
          <a:endParaRPr lang="en-US" sz="2000" dirty="0"/>
        </a:p>
      </dgm:t>
    </dgm:pt>
    <dgm:pt modelId="{CEFBC69E-EDB0-4944-B59D-F2F4A8AF821E}" type="parTrans" cxnId="{080923AC-2A24-494A-9FA5-A202439CE214}">
      <dgm:prSet/>
      <dgm:spPr/>
      <dgm:t>
        <a:bodyPr/>
        <a:lstStyle/>
        <a:p>
          <a:endParaRPr lang="en-US"/>
        </a:p>
      </dgm:t>
    </dgm:pt>
    <dgm:pt modelId="{D2A3B611-537E-4899-B10B-90C23315A3E3}" type="sibTrans" cxnId="{080923AC-2A24-494A-9FA5-A202439CE214}">
      <dgm:prSet/>
      <dgm:spPr/>
      <dgm:t>
        <a:bodyPr/>
        <a:lstStyle/>
        <a:p>
          <a:endParaRPr lang="en-US"/>
        </a:p>
      </dgm:t>
    </dgm:pt>
    <dgm:pt modelId="{250B6B98-CEAF-4A01-ABFB-C661DBB65D36}" type="pres">
      <dgm:prSet presAssocID="{F08FD2A7-F60C-4622-9C06-5259BE77BCF4}" presName="root" presStyleCnt="0">
        <dgm:presLayoutVars>
          <dgm:dir/>
          <dgm:resizeHandles val="exact"/>
        </dgm:presLayoutVars>
      </dgm:prSet>
      <dgm:spPr/>
    </dgm:pt>
    <dgm:pt modelId="{BE52790E-F0A9-4B89-B16E-5AE810382152}" type="pres">
      <dgm:prSet presAssocID="{D4B3FF53-DD0B-4B40-B1E3-0F723A855A68}" presName="compNode" presStyleCnt="0"/>
      <dgm:spPr/>
    </dgm:pt>
    <dgm:pt modelId="{6B799412-9A6D-4571-8E1F-88795C350C70}" type="pres">
      <dgm:prSet presAssocID="{D4B3FF53-DD0B-4B40-B1E3-0F723A855A68}" presName="iconBgRect" presStyleLbl="bgShp" presStyleIdx="0" presStyleCnt="2"/>
      <dgm:spPr/>
    </dgm:pt>
    <dgm:pt modelId="{CF55B9EC-A9F9-4894-8B9B-784628091B2A}" type="pres">
      <dgm:prSet presAssocID="{D4B3FF53-DD0B-4B40-B1E3-0F723A855A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g"/>
        </a:ext>
      </dgm:extLst>
    </dgm:pt>
    <dgm:pt modelId="{7C356832-0706-43F3-9650-0BC6C44D5FB6}" type="pres">
      <dgm:prSet presAssocID="{D4B3FF53-DD0B-4B40-B1E3-0F723A855A68}" presName="spaceRect" presStyleCnt="0"/>
      <dgm:spPr/>
    </dgm:pt>
    <dgm:pt modelId="{8D100987-D10D-4218-A5F8-FB20EB01D8BA}" type="pres">
      <dgm:prSet presAssocID="{D4B3FF53-DD0B-4B40-B1E3-0F723A855A68}" presName="textRect" presStyleLbl="revTx" presStyleIdx="0" presStyleCnt="2">
        <dgm:presLayoutVars>
          <dgm:chMax val="1"/>
          <dgm:chPref val="1"/>
        </dgm:presLayoutVars>
      </dgm:prSet>
      <dgm:spPr/>
    </dgm:pt>
    <dgm:pt modelId="{175B0E08-B937-4544-95E2-A39924A66A1F}" type="pres">
      <dgm:prSet presAssocID="{4D6B55D0-D629-47F8-B809-07E942A1C402}" presName="sibTrans" presStyleCnt="0"/>
      <dgm:spPr/>
    </dgm:pt>
    <dgm:pt modelId="{B86560EB-222D-4E6C-803E-B153E00D4168}" type="pres">
      <dgm:prSet presAssocID="{0F33BCBD-063B-41F4-82D4-7027DAB32575}" presName="compNode" presStyleCnt="0"/>
      <dgm:spPr/>
    </dgm:pt>
    <dgm:pt modelId="{98FE622F-4F36-4F56-8005-4E151C4E6CDE}" type="pres">
      <dgm:prSet presAssocID="{0F33BCBD-063B-41F4-82D4-7027DAB32575}" presName="iconBgRect" presStyleLbl="bgShp" presStyleIdx="1" presStyleCnt="2"/>
      <dgm:spPr/>
    </dgm:pt>
    <dgm:pt modelId="{4E218196-F942-438B-A36D-F1E38CA9E043}" type="pres">
      <dgm:prSet presAssocID="{0F33BCBD-063B-41F4-82D4-7027DAB325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E7D8A49C-CCF1-482E-9454-4FC69E1724B0}" type="pres">
      <dgm:prSet presAssocID="{0F33BCBD-063B-41F4-82D4-7027DAB32575}" presName="spaceRect" presStyleCnt="0"/>
      <dgm:spPr/>
    </dgm:pt>
    <dgm:pt modelId="{FC8499EA-77F6-4827-A4CB-F28BAAB99728}" type="pres">
      <dgm:prSet presAssocID="{0F33BCBD-063B-41F4-82D4-7027DAB32575}" presName="textRect" presStyleLbl="revTx" presStyleIdx="1" presStyleCnt="2">
        <dgm:presLayoutVars>
          <dgm:chMax val="1"/>
          <dgm:chPref val="1"/>
        </dgm:presLayoutVars>
      </dgm:prSet>
      <dgm:spPr/>
    </dgm:pt>
  </dgm:ptLst>
  <dgm:cxnLst>
    <dgm:cxn modelId="{4D10C20A-1034-46F9-8226-6CCAD600B91F}" type="presOf" srcId="{0F33BCBD-063B-41F4-82D4-7027DAB32575}" destId="{FC8499EA-77F6-4827-A4CB-F28BAAB99728}" srcOrd="0" destOrd="0" presId="urn:microsoft.com/office/officeart/2018/5/layout/IconCircleLabelList"/>
    <dgm:cxn modelId="{96D9AF43-8A28-427E-BE4F-860D54CBA21E}" type="presOf" srcId="{D4B3FF53-DD0B-4B40-B1E3-0F723A855A68}" destId="{8D100987-D10D-4218-A5F8-FB20EB01D8BA}" srcOrd="0" destOrd="0" presId="urn:microsoft.com/office/officeart/2018/5/layout/IconCircleLabelList"/>
    <dgm:cxn modelId="{C6820E9C-5353-4CE3-B27C-4D451FB8BE6B}" type="presOf" srcId="{F08FD2A7-F60C-4622-9C06-5259BE77BCF4}" destId="{250B6B98-CEAF-4A01-ABFB-C661DBB65D36}" srcOrd="0" destOrd="0" presId="urn:microsoft.com/office/officeart/2018/5/layout/IconCircleLabelList"/>
    <dgm:cxn modelId="{080923AC-2A24-494A-9FA5-A202439CE214}" srcId="{F08FD2A7-F60C-4622-9C06-5259BE77BCF4}" destId="{0F33BCBD-063B-41F4-82D4-7027DAB32575}" srcOrd="1" destOrd="0" parTransId="{CEFBC69E-EDB0-4944-B59D-F2F4A8AF821E}" sibTransId="{D2A3B611-537E-4899-B10B-90C23315A3E3}"/>
    <dgm:cxn modelId="{DBAB79D8-927A-40E4-9C3C-49ABC6B01B84}" srcId="{F08FD2A7-F60C-4622-9C06-5259BE77BCF4}" destId="{D4B3FF53-DD0B-4B40-B1E3-0F723A855A68}" srcOrd="0" destOrd="0" parTransId="{02BD8B3B-37E3-4862-A6BF-51F9E1C06E74}" sibTransId="{4D6B55D0-D629-47F8-B809-07E942A1C402}"/>
    <dgm:cxn modelId="{EFEDBE7F-B9FB-4DA8-99DB-145F8A3489A0}" type="presParOf" srcId="{250B6B98-CEAF-4A01-ABFB-C661DBB65D36}" destId="{BE52790E-F0A9-4B89-B16E-5AE810382152}" srcOrd="0" destOrd="0" presId="urn:microsoft.com/office/officeart/2018/5/layout/IconCircleLabelList"/>
    <dgm:cxn modelId="{BE496700-5522-4EC2-8DB1-18E7CECFFB5B}" type="presParOf" srcId="{BE52790E-F0A9-4B89-B16E-5AE810382152}" destId="{6B799412-9A6D-4571-8E1F-88795C350C70}" srcOrd="0" destOrd="0" presId="urn:microsoft.com/office/officeart/2018/5/layout/IconCircleLabelList"/>
    <dgm:cxn modelId="{8164C5C6-351A-4C53-BB41-851F02AB1A33}" type="presParOf" srcId="{BE52790E-F0A9-4B89-B16E-5AE810382152}" destId="{CF55B9EC-A9F9-4894-8B9B-784628091B2A}" srcOrd="1" destOrd="0" presId="urn:microsoft.com/office/officeart/2018/5/layout/IconCircleLabelList"/>
    <dgm:cxn modelId="{E027E9DB-7004-41E7-A42D-5A38E1211F9D}" type="presParOf" srcId="{BE52790E-F0A9-4B89-B16E-5AE810382152}" destId="{7C356832-0706-43F3-9650-0BC6C44D5FB6}" srcOrd="2" destOrd="0" presId="urn:microsoft.com/office/officeart/2018/5/layout/IconCircleLabelList"/>
    <dgm:cxn modelId="{FED38E6C-C25E-4163-A982-F47B5CA60B8C}" type="presParOf" srcId="{BE52790E-F0A9-4B89-B16E-5AE810382152}" destId="{8D100987-D10D-4218-A5F8-FB20EB01D8BA}" srcOrd="3" destOrd="0" presId="urn:microsoft.com/office/officeart/2018/5/layout/IconCircleLabelList"/>
    <dgm:cxn modelId="{45CF1977-61FD-4A31-8D20-01496673C05C}" type="presParOf" srcId="{250B6B98-CEAF-4A01-ABFB-C661DBB65D36}" destId="{175B0E08-B937-4544-95E2-A39924A66A1F}" srcOrd="1" destOrd="0" presId="urn:microsoft.com/office/officeart/2018/5/layout/IconCircleLabelList"/>
    <dgm:cxn modelId="{C9895663-9850-4614-A654-8D6FE219B5EA}" type="presParOf" srcId="{250B6B98-CEAF-4A01-ABFB-C661DBB65D36}" destId="{B86560EB-222D-4E6C-803E-B153E00D4168}" srcOrd="2" destOrd="0" presId="urn:microsoft.com/office/officeart/2018/5/layout/IconCircleLabelList"/>
    <dgm:cxn modelId="{964D5CAC-A323-43B0-B8A3-AC486C5B144E}" type="presParOf" srcId="{B86560EB-222D-4E6C-803E-B153E00D4168}" destId="{98FE622F-4F36-4F56-8005-4E151C4E6CDE}" srcOrd="0" destOrd="0" presId="urn:microsoft.com/office/officeart/2018/5/layout/IconCircleLabelList"/>
    <dgm:cxn modelId="{ECE90B73-939E-4278-ADF0-79F303B6DC97}" type="presParOf" srcId="{B86560EB-222D-4E6C-803E-B153E00D4168}" destId="{4E218196-F942-438B-A36D-F1E38CA9E043}" srcOrd="1" destOrd="0" presId="urn:microsoft.com/office/officeart/2018/5/layout/IconCircleLabelList"/>
    <dgm:cxn modelId="{8C87939E-0B99-41F9-8D56-BEC20AB7E6A7}" type="presParOf" srcId="{B86560EB-222D-4E6C-803E-B153E00D4168}" destId="{E7D8A49C-CCF1-482E-9454-4FC69E1724B0}" srcOrd="2" destOrd="0" presId="urn:microsoft.com/office/officeart/2018/5/layout/IconCircleLabelList"/>
    <dgm:cxn modelId="{D47E4DA9-CBF3-4342-B5BB-7EB416BB4933}" type="presParOf" srcId="{B86560EB-222D-4E6C-803E-B153E00D4168}" destId="{FC8499EA-77F6-4827-A4CB-F28BAAB997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9FC860-3C85-49D0-A9F5-57ED88E0E9C7}"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D5F95A34-FD3D-4297-8B32-CBD5D174D7D0}">
      <dgm:prSet/>
      <dgm:spPr/>
      <dgm:t>
        <a:bodyPr/>
        <a:lstStyle/>
        <a:p>
          <a:pPr>
            <a:lnSpc>
              <a:spcPct val="100000"/>
            </a:lnSpc>
          </a:pPr>
          <a:r>
            <a:rPr lang="en-GB" dirty="0"/>
            <a:t>Add a new </a:t>
          </a:r>
          <a:r>
            <a:rPr lang="en-GB" dirty="0" err="1"/>
            <a:t>color</a:t>
          </a:r>
          <a:r>
            <a:rPr lang="en-GB" dirty="0"/>
            <a:t> to an assortment</a:t>
          </a:r>
          <a:endParaRPr lang="en-US" dirty="0"/>
        </a:p>
      </dgm:t>
    </dgm:pt>
    <dgm:pt modelId="{6F5511F8-6B76-45EE-9168-332C256AFAD5}" type="parTrans" cxnId="{E6899EA3-B762-4E59-B6F8-55513BDBD864}">
      <dgm:prSet/>
      <dgm:spPr/>
      <dgm:t>
        <a:bodyPr/>
        <a:lstStyle/>
        <a:p>
          <a:endParaRPr lang="en-US"/>
        </a:p>
      </dgm:t>
    </dgm:pt>
    <dgm:pt modelId="{238E49DB-D3AE-47C3-BDFE-703CCC9DF4A3}" type="sibTrans" cxnId="{E6899EA3-B762-4E59-B6F8-55513BDBD864}">
      <dgm:prSet/>
      <dgm:spPr/>
      <dgm:t>
        <a:bodyPr/>
        <a:lstStyle/>
        <a:p>
          <a:endParaRPr lang="en-US"/>
        </a:p>
      </dgm:t>
    </dgm:pt>
    <dgm:pt modelId="{1C1AA8B7-1658-4A1A-B73E-265FC40B2F5E}">
      <dgm:prSet/>
      <dgm:spPr/>
      <dgm:t>
        <a:bodyPr/>
        <a:lstStyle/>
        <a:p>
          <a:pPr>
            <a:lnSpc>
              <a:spcPct val="100000"/>
            </a:lnSpc>
          </a:pPr>
          <a:r>
            <a:rPr lang="en-GB"/>
            <a:t>Auto Update Stats is disabled</a:t>
          </a:r>
          <a:endParaRPr lang="en-US"/>
        </a:p>
      </dgm:t>
    </dgm:pt>
    <dgm:pt modelId="{45F8F389-A831-4460-8B61-E69A786D35E9}" type="parTrans" cxnId="{D55FBDAC-F504-4CAE-A5E0-EE212A54E0C6}">
      <dgm:prSet/>
      <dgm:spPr/>
      <dgm:t>
        <a:bodyPr/>
        <a:lstStyle/>
        <a:p>
          <a:endParaRPr lang="en-US"/>
        </a:p>
      </dgm:t>
    </dgm:pt>
    <dgm:pt modelId="{65CA0136-AA8F-4417-AFEF-78AC9F976613}" type="sibTrans" cxnId="{D55FBDAC-F504-4CAE-A5E0-EE212A54E0C6}">
      <dgm:prSet/>
      <dgm:spPr/>
      <dgm:t>
        <a:bodyPr/>
        <a:lstStyle/>
        <a:p>
          <a:endParaRPr lang="en-US"/>
        </a:p>
      </dgm:t>
    </dgm:pt>
    <dgm:pt modelId="{76E86E85-C321-44F9-86BD-3E1D68924745}">
      <dgm:prSet/>
      <dgm:spPr/>
      <dgm:t>
        <a:bodyPr/>
        <a:lstStyle/>
        <a:p>
          <a:pPr>
            <a:lnSpc>
              <a:spcPct val="100000"/>
            </a:lnSpc>
          </a:pPr>
          <a:r>
            <a:rPr lang="en-GB"/>
            <a:t>Or auto update stats async is enabled and we’re unlucky No.1</a:t>
          </a:r>
          <a:endParaRPr lang="en-US"/>
        </a:p>
      </dgm:t>
    </dgm:pt>
    <dgm:pt modelId="{1E7EB6D9-87AB-4C7D-BAA2-43D22635FD88}" type="parTrans" cxnId="{25796EE2-32A9-4AFE-BEF6-E1B071B88A3C}">
      <dgm:prSet/>
      <dgm:spPr/>
      <dgm:t>
        <a:bodyPr/>
        <a:lstStyle/>
        <a:p>
          <a:endParaRPr lang="en-US"/>
        </a:p>
      </dgm:t>
    </dgm:pt>
    <dgm:pt modelId="{7D2F014A-562E-4499-A4B2-2706EF01944A}" type="sibTrans" cxnId="{25796EE2-32A9-4AFE-BEF6-E1B071B88A3C}">
      <dgm:prSet/>
      <dgm:spPr/>
      <dgm:t>
        <a:bodyPr/>
        <a:lstStyle/>
        <a:p>
          <a:endParaRPr lang="en-US"/>
        </a:p>
      </dgm:t>
    </dgm:pt>
    <dgm:pt modelId="{B77F4982-9FAB-4BAD-9E66-66E9F4F23F20}" type="pres">
      <dgm:prSet presAssocID="{4B9FC860-3C85-49D0-A9F5-57ED88E0E9C7}" presName="root" presStyleCnt="0">
        <dgm:presLayoutVars>
          <dgm:dir/>
          <dgm:resizeHandles val="exact"/>
        </dgm:presLayoutVars>
      </dgm:prSet>
      <dgm:spPr/>
    </dgm:pt>
    <dgm:pt modelId="{44C841D9-BF3E-4A65-B6D7-A91D1488181D}" type="pres">
      <dgm:prSet presAssocID="{D5F95A34-FD3D-4297-8B32-CBD5D174D7D0}" presName="compNode" presStyleCnt="0"/>
      <dgm:spPr/>
    </dgm:pt>
    <dgm:pt modelId="{4390B989-6AB2-4BC2-AFA0-90F2C075EFBD}" type="pres">
      <dgm:prSet presAssocID="{D5F95A34-FD3D-4297-8B32-CBD5D174D7D0}" presName="bgRect" presStyleLbl="bgShp" presStyleIdx="0" presStyleCnt="2"/>
      <dgm:spPr/>
    </dgm:pt>
    <dgm:pt modelId="{40A5A0FB-1F42-4DC6-AE95-0212537F526B}" type="pres">
      <dgm:prSet presAssocID="{D5F95A34-FD3D-4297-8B32-CBD5D174D7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d"/>
        </a:ext>
      </dgm:extLst>
    </dgm:pt>
    <dgm:pt modelId="{18FA2053-DBD4-43D2-B1A9-2FA5E9D932BE}" type="pres">
      <dgm:prSet presAssocID="{D5F95A34-FD3D-4297-8B32-CBD5D174D7D0}" presName="spaceRect" presStyleCnt="0"/>
      <dgm:spPr/>
    </dgm:pt>
    <dgm:pt modelId="{6CD9EFE3-40E3-4417-AF8B-104BB971D15A}" type="pres">
      <dgm:prSet presAssocID="{D5F95A34-FD3D-4297-8B32-CBD5D174D7D0}" presName="parTx" presStyleLbl="revTx" presStyleIdx="0" presStyleCnt="3">
        <dgm:presLayoutVars>
          <dgm:chMax val="0"/>
          <dgm:chPref val="0"/>
        </dgm:presLayoutVars>
      </dgm:prSet>
      <dgm:spPr/>
    </dgm:pt>
    <dgm:pt modelId="{52BA3DF6-3EF2-441D-ABCE-21806822220E}" type="pres">
      <dgm:prSet presAssocID="{238E49DB-D3AE-47C3-BDFE-703CCC9DF4A3}" presName="sibTrans" presStyleCnt="0"/>
      <dgm:spPr/>
    </dgm:pt>
    <dgm:pt modelId="{8D67BE51-080B-4E67-822A-8D9D1A295946}" type="pres">
      <dgm:prSet presAssocID="{1C1AA8B7-1658-4A1A-B73E-265FC40B2F5E}" presName="compNode" presStyleCnt="0"/>
      <dgm:spPr/>
    </dgm:pt>
    <dgm:pt modelId="{D666C2D6-636B-4990-9F0E-03C36155AA13}" type="pres">
      <dgm:prSet presAssocID="{1C1AA8B7-1658-4A1A-B73E-265FC40B2F5E}" presName="bgRect" presStyleLbl="bgShp" presStyleIdx="1" presStyleCnt="2"/>
      <dgm:spPr/>
    </dgm:pt>
    <dgm:pt modelId="{6EB1E444-ED14-4DF1-B32B-A4D669A61B7B}" type="pres">
      <dgm:prSet presAssocID="{1C1AA8B7-1658-4A1A-B73E-265FC40B2F5E}"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chart with solid fill"/>
        </a:ext>
      </dgm:extLst>
    </dgm:pt>
    <dgm:pt modelId="{71B42A8B-DB18-482E-8FEC-A0A0B05005A6}" type="pres">
      <dgm:prSet presAssocID="{1C1AA8B7-1658-4A1A-B73E-265FC40B2F5E}" presName="spaceRect" presStyleCnt="0"/>
      <dgm:spPr/>
    </dgm:pt>
    <dgm:pt modelId="{04E586C6-4751-4E8E-BCF4-6D9E32A42B8A}" type="pres">
      <dgm:prSet presAssocID="{1C1AA8B7-1658-4A1A-B73E-265FC40B2F5E}" presName="parTx" presStyleLbl="revTx" presStyleIdx="1" presStyleCnt="3">
        <dgm:presLayoutVars>
          <dgm:chMax val="0"/>
          <dgm:chPref val="0"/>
        </dgm:presLayoutVars>
      </dgm:prSet>
      <dgm:spPr/>
    </dgm:pt>
    <dgm:pt modelId="{E94B8072-D75A-48FB-B161-AC7B09898FE0}" type="pres">
      <dgm:prSet presAssocID="{1C1AA8B7-1658-4A1A-B73E-265FC40B2F5E}" presName="desTx" presStyleLbl="revTx" presStyleIdx="2" presStyleCnt="3">
        <dgm:presLayoutVars/>
      </dgm:prSet>
      <dgm:spPr/>
    </dgm:pt>
  </dgm:ptLst>
  <dgm:cxnLst>
    <dgm:cxn modelId="{4D148D32-81FD-40C8-8E88-A8392A74E877}" type="presOf" srcId="{D5F95A34-FD3D-4297-8B32-CBD5D174D7D0}" destId="{6CD9EFE3-40E3-4417-AF8B-104BB971D15A}" srcOrd="0" destOrd="0" presId="urn:microsoft.com/office/officeart/2018/2/layout/IconVerticalSolidList"/>
    <dgm:cxn modelId="{F615276C-D04C-402A-95FA-A3E63A88394D}" type="presOf" srcId="{1C1AA8B7-1658-4A1A-B73E-265FC40B2F5E}" destId="{04E586C6-4751-4E8E-BCF4-6D9E32A42B8A}" srcOrd="0" destOrd="0" presId="urn:microsoft.com/office/officeart/2018/2/layout/IconVerticalSolidList"/>
    <dgm:cxn modelId="{E6899EA3-B762-4E59-B6F8-55513BDBD864}" srcId="{4B9FC860-3C85-49D0-A9F5-57ED88E0E9C7}" destId="{D5F95A34-FD3D-4297-8B32-CBD5D174D7D0}" srcOrd="0" destOrd="0" parTransId="{6F5511F8-6B76-45EE-9168-332C256AFAD5}" sibTransId="{238E49DB-D3AE-47C3-BDFE-703CCC9DF4A3}"/>
    <dgm:cxn modelId="{D55FBDAC-F504-4CAE-A5E0-EE212A54E0C6}" srcId="{4B9FC860-3C85-49D0-A9F5-57ED88E0E9C7}" destId="{1C1AA8B7-1658-4A1A-B73E-265FC40B2F5E}" srcOrd="1" destOrd="0" parTransId="{45F8F389-A831-4460-8B61-E69A786D35E9}" sibTransId="{65CA0136-AA8F-4417-AFEF-78AC9F976613}"/>
    <dgm:cxn modelId="{25B003BE-9E49-4788-BD96-5C6A566BEC55}" type="presOf" srcId="{76E86E85-C321-44F9-86BD-3E1D68924745}" destId="{E94B8072-D75A-48FB-B161-AC7B09898FE0}" srcOrd="0" destOrd="0" presId="urn:microsoft.com/office/officeart/2018/2/layout/IconVerticalSolidList"/>
    <dgm:cxn modelId="{6E8B95C3-5932-4B12-8B87-B4C8829A0758}" type="presOf" srcId="{4B9FC860-3C85-49D0-A9F5-57ED88E0E9C7}" destId="{B77F4982-9FAB-4BAD-9E66-66E9F4F23F20}" srcOrd="0" destOrd="0" presId="urn:microsoft.com/office/officeart/2018/2/layout/IconVerticalSolidList"/>
    <dgm:cxn modelId="{25796EE2-32A9-4AFE-BEF6-E1B071B88A3C}" srcId="{1C1AA8B7-1658-4A1A-B73E-265FC40B2F5E}" destId="{76E86E85-C321-44F9-86BD-3E1D68924745}" srcOrd="0" destOrd="0" parTransId="{1E7EB6D9-87AB-4C7D-BAA2-43D22635FD88}" sibTransId="{7D2F014A-562E-4499-A4B2-2706EF01944A}"/>
    <dgm:cxn modelId="{DDE0E054-FDE0-4928-A48A-B03483B438E9}" type="presParOf" srcId="{B77F4982-9FAB-4BAD-9E66-66E9F4F23F20}" destId="{44C841D9-BF3E-4A65-B6D7-A91D1488181D}" srcOrd="0" destOrd="0" presId="urn:microsoft.com/office/officeart/2018/2/layout/IconVerticalSolidList"/>
    <dgm:cxn modelId="{CA631994-715F-4B10-B94C-3A26B4C75F40}" type="presParOf" srcId="{44C841D9-BF3E-4A65-B6D7-A91D1488181D}" destId="{4390B989-6AB2-4BC2-AFA0-90F2C075EFBD}" srcOrd="0" destOrd="0" presId="urn:microsoft.com/office/officeart/2018/2/layout/IconVerticalSolidList"/>
    <dgm:cxn modelId="{615E70CD-9446-4EFC-8F99-FB81D65020E7}" type="presParOf" srcId="{44C841D9-BF3E-4A65-B6D7-A91D1488181D}" destId="{40A5A0FB-1F42-4DC6-AE95-0212537F526B}" srcOrd="1" destOrd="0" presId="urn:microsoft.com/office/officeart/2018/2/layout/IconVerticalSolidList"/>
    <dgm:cxn modelId="{1B64377A-DC29-4347-B34B-F3FACC8A3721}" type="presParOf" srcId="{44C841D9-BF3E-4A65-B6D7-A91D1488181D}" destId="{18FA2053-DBD4-43D2-B1A9-2FA5E9D932BE}" srcOrd="2" destOrd="0" presId="urn:microsoft.com/office/officeart/2018/2/layout/IconVerticalSolidList"/>
    <dgm:cxn modelId="{CADEE8C4-DEFA-430C-8FF3-18D33B59290C}" type="presParOf" srcId="{44C841D9-BF3E-4A65-B6D7-A91D1488181D}" destId="{6CD9EFE3-40E3-4417-AF8B-104BB971D15A}" srcOrd="3" destOrd="0" presId="urn:microsoft.com/office/officeart/2018/2/layout/IconVerticalSolidList"/>
    <dgm:cxn modelId="{F60779A1-D2C7-4451-B6B3-4D6669B2925C}" type="presParOf" srcId="{B77F4982-9FAB-4BAD-9E66-66E9F4F23F20}" destId="{52BA3DF6-3EF2-441D-ABCE-21806822220E}" srcOrd="1" destOrd="0" presId="urn:microsoft.com/office/officeart/2018/2/layout/IconVerticalSolidList"/>
    <dgm:cxn modelId="{9888C14C-A8E0-4347-9BEB-8D0A4A27CBEF}" type="presParOf" srcId="{B77F4982-9FAB-4BAD-9E66-66E9F4F23F20}" destId="{8D67BE51-080B-4E67-822A-8D9D1A295946}" srcOrd="2" destOrd="0" presId="urn:microsoft.com/office/officeart/2018/2/layout/IconVerticalSolidList"/>
    <dgm:cxn modelId="{96574D7D-016A-42EC-A533-57ECAE270E8F}" type="presParOf" srcId="{8D67BE51-080B-4E67-822A-8D9D1A295946}" destId="{D666C2D6-636B-4990-9F0E-03C36155AA13}" srcOrd="0" destOrd="0" presId="urn:microsoft.com/office/officeart/2018/2/layout/IconVerticalSolidList"/>
    <dgm:cxn modelId="{3D5DE64E-5A19-4F07-AEC9-F415D523033D}" type="presParOf" srcId="{8D67BE51-080B-4E67-822A-8D9D1A295946}" destId="{6EB1E444-ED14-4DF1-B32B-A4D669A61B7B}" srcOrd="1" destOrd="0" presId="urn:microsoft.com/office/officeart/2018/2/layout/IconVerticalSolidList"/>
    <dgm:cxn modelId="{90176523-397C-470E-B8AB-CD9A51588923}" type="presParOf" srcId="{8D67BE51-080B-4E67-822A-8D9D1A295946}" destId="{71B42A8B-DB18-482E-8FEC-A0A0B05005A6}" srcOrd="2" destOrd="0" presId="urn:microsoft.com/office/officeart/2018/2/layout/IconVerticalSolidList"/>
    <dgm:cxn modelId="{ED6C561A-7C9F-4D56-A8F5-114F00E8778C}" type="presParOf" srcId="{8D67BE51-080B-4E67-822A-8D9D1A295946}" destId="{04E586C6-4751-4E8E-BCF4-6D9E32A42B8A}" srcOrd="3" destOrd="0" presId="urn:microsoft.com/office/officeart/2018/2/layout/IconVerticalSolidList"/>
    <dgm:cxn modelId="{45E7F7B9-CC32-40A6-8ADC-86FF0E08F435}" type="presParOf" srcId="{8D67BE51-080B-4E67-822A-8D9D1A295946}" destId="{E94B8072-D75A-48FB-B161-AC7B09898FE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42ECE-7693-4C51-9209-A3DFD2315BD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AB55A38-5C88-417D-94FE-4DE5DB9516EB}">
      <dgm:prSet/>
      <dgm:spPr/>
      <dgm:t>
        <a:bodyPr/>
        <a:lstStyle/>
        <a:p>
          <a:pPr>
            <a:lnSpc>
              <a:spcPct val="100000"/>
            </a:lnSpc>
            <a:defRPr b="1"/>
          </a:pPr>
          <a:r>
            <a:rPr lang="en-GB" dirty="0"/>
            <a:t>Optimize for a known value</a:t>
          </a:r>
          <a:endParaRPr lang="en-US" dirty="0"/>
        </a:p>
      </dgm:t>
    </dgm:pt>
    <dgm:pt modelId="{1099F293-F3AA-4063-8437-1D4FDF0C69D1}" type="parTrans" cxnId="{2BFA0EA9-8A8A-4E90-9A25-08E321D18DA0}">
      <dgm:prSet/>
      <dgm:spPr/>
      <dgm:t>
        <a:bodyPr/>
        <a:lstStyle/>
        <a:p>
          <a:endParaRPr lang="en-US"/>
        </a:p>
      </dgm:t>
    </dgm:pt>
    <dgm:pt modelId="{2CC1F760-DF5B-4122-91C8-458E3B214E64}" type="sibTrans" cxnId="{2BFA0EA9-8A8A-4E90-9A25-08E321D18DA0}">
      <dgm:prSet/>
      <dgm:spPr/>
      <dgm:t>
        <a:bodyPr/>
        <a:lstStyle/>
        <a:p>
          <a:endParaRPr lang="en-US"/>
        </a:p>
      </dgm:t>
    </dgm:pt>
    <dgm:pt modelId="{5F6E0FA0-C52E-41C1-BE44-2806E0795FA8}">
      <dgm:prSet/>
      <dgm:spPr/>
      <dgm:t>
        <a:bodyPr/>
        <a:lstStyle/>
        <a:p>
          <a:pPr>
            <a:lnSpc>
              <a:spcPct val="100000"/>
            </a:lnSpc>
            <a:defRPr b="1"/>
          </a:pPr>
          <a:r>
            <a:rPr lang="en-GB"/>
            <a:t>Optimize for unknown</a:t>
          </a:r>
          <a:endParaRPr lang="en-US"/>
        </a:p>
      </dgm:t>
    </dgm:pt>
    <dgm:pt modelId="{8BC24617-3493-40FF-809D-9562AE31C6D6}" type="parTrans" cxnId="{ABE02B26-29B2-4659-BF19-848814A0A075}">
      <dgm:prSet/>
      <dgm:spPr/>
      <dgm:t>
        <a:bodyPr/>
        <a:lstStyle/>
        <a:p>
          <a:endParaRPr lang="en-US"/>
        </a:p>
      </dgm:t>
    </dgm:pt>
    <dgm:pt modelId="{D1F4B219-7077-4707-9D37-84DE52C619DB}" type="sibTrans" cxnId="{ABE02B26-29B2-4659-BF19-848814A0A075}">
      <dgm:prSet/>
      <dgm:spPr/>
      <dgm:t>
        <a:bodyPr/>
        <a:lstStyle/>
        <a:p>
          <a:endParaRPr lang="en-US"/>
        </a:p>
      </dgm:t>
    </dgm:pt>
    <dgm:pt modelId="{71958A76-6F54-4194-AE3A-0C637E754240}">
      <dgm:prSet/>
      <dgm:spPr/>
      <dgm:t>
        <a:bodyPr/>
        <a:lstStyle/>
        <a:p>
          <a:pPr>
            <a:lnSpc>
              <a:spcPct val="100000"/>
            </a:lnSpc>
            <a:defRPr b="1"/>
          </a:pPr>
          <a:r>
            <a:rPr lang="en-GB"/>
            <a:t>Force a good plan</a:t>
          </a:r>
          <a:endParaRPr lang="en-US"/>
        </a:p>
      </dgm:t>
    </dgm:pt>
    <dgm:pt modelId="{39D0F767-566C-4273-9585-449964FCF708}" type="parTrans" cxnId="{17FF0D32-6B04-4D69-AB51-1F456B03BB53}">
      <dgm:prSet/>
      <dgm:spPr/>
      <dgm:t>
        <a:bodyPr/>
        <a:lstStyle/>
        <a:p>
          <a:endParaRPr lang="en-US"/>
        </a:p>
      </dgm:t>
    </dgm:pt>
    <dgm:pt modelId="{1CCAD9F7-E88B-4717-AA96-CC96FE553927}" type="sibTrans" cxnId="{17FF0D32-6B04-4D69-AB51-1F456B03BB53}">
      <dgm:prSet/>
      <dgm:spPr/>
      <dgm:t>
        <a:bodyPr/>
        <a:lstStyle/>
        <a:p>
          <a:endParaRPr lang="en-US"/>
        </a:p>
      </dgm:t>
    </dgm:pt>
    <dgm:pt modelId="{5A1F32D2-DAEF-4934-BD67-18EE353D3AF9}">
      <dgm:prSet/>
      <dgm:spPr/>
      <dgm:t>
        <a:bodyPr/>
        <a:lstStyle/>
        <a:p>
          <a:pPr>
            <a:lnSpc>
              <a:spcPct val="100000"/>
            </a:lnSpc>
          </a:pPr>
          <a:r>
            <a:rPr lang="en-GB"/>
            <a:t>Be careful!!</a:t>
          </a:r>
          <a:endParaRPr lang="en-US"/>
        </a:p>
      </dgm:t>
    </dgm:pt>
    <dgm:pt modelId="{A8FAC64A-F2F0-49F0-98C9-128626D96B3C}" type="parTrans" cxnId="{8AB61704-B968-445C-99A5-526729013727}">
      <dgm:prSet/>
      <dgm:spPr/>
      <dgm:t>
        <a:bodyPr/>
        <a:lstStyle/>
        <a:p>
          <a:endParaRPr lang="en-US"/>
        </a:p>
      </dgm:t>
    </dgm:pt>
    <dgm:pt modelId="{7C4892BF-EFBB-4E9F-A0F6-8F04492E4CDA}" type="sibTrans" cxnId="{8AB61704-B968-445C-99A5-526729013727}">
      <dgm:prSet/>
      <dgm:spPr/>
      <dgm:t>
        <a:bodyPr/>
        <a:lstStyle/>
        <a:p>
          <a:endParaRPr lang="en-US"/>
        </a:p>
      </dgm:t>
    </dgm:pt>
    <dgm:pt modelId="{6B985EE6-D752-4A4D-AA1E-3392D440FC90}" type="pres">
      <dgm:prSet presAssocID="{8A742ECE-7693-4C51-9209-A3DFD2315BD0}" presName="root" presStyleCnt="0">
        <dgm:presLayoutVars>
          <dgm:dir/>
          <dgm:resizeHandles val="exact"/>
        </dgm:presLayoutVars>
      </dgm:prSet>
      <dgm:spPr/>
    </dgm:pt>
    <dgm:pt modelId="{1A71C328-FD20-4C4A-B999-10CD61C86065}" type="pres">
      <dgm:prSet presAssocID="{1AB55A38-5C88-417D-94FE-4DE5DB9516EB}" presName="compNode" presStyleCnt="0"/>
      <dgm:spPr/>
    </dgm:pt>
    <dgm:pt modelId="{DB1A3D36-FE25-4690-8205-7CE8A6492BF9}" type="pres">
      <dgm:prSet presAssocID="{1AB55A38-5C88-417D-94FE-4DE5DB9516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92D7461C-3BBF-468A-8F31-0D3924B78ADE}" type="pres">
      <dgm:prSet presAssocID="{1AB55A38-5C88-417D-94FE-4DE5DB9516EB}" presName="iconSpace" presStyleCnt="0"/>
      <dgm:spPr/>
    </dgm:pt>
    <dgm:pt modelId="{A47459CC-8CE7-42F2-B263-C22B37FDF849}" type="pres">
      <dgm:prSet presAssocID="{1AB55A38-5C88-417D-94FE-4DE5DB9516EB}" presName="parTx" presStyleLbl="revTx" presStyleIdx="0" presStyleCnt="6">
        <dgm:presLayoutVars>
          <dgm:chMax val="0"/>
          <dgm:chPref val="0"/>
        </dgm:presLayoutVars>
      </dgm:prSet>
      <dgm:spPr/>
    </dgm:pt>
    <dgm:pt modelId="{8F698A82-C9E4-4823-B89C-48DBD9E4013B}" type="pres">
      <dgm:prSet presAssocID="{1AB55A38-5C88-417D-94FE-4DE5DB9516EB}" presName="txSpace" presStyleCnt="0"/>
      <dgm:spPr/>
    </dgm:pt>
    <dgm:pt modelId="{95576408-F2D5-4ED7-A5FD-347832593DCA}" type="pres">
      <dgm:prSet presAssocID="{1AB55A38-5C88-417D-94FE-4DE5DB9516EB}" presName="desTx" presStyleLbl="revTx" presStyleIdx="1" presStyleCnt="6">
        <dgm:presLayoutVars/>
      </dgm:prSet>
      <dgm:spPr/>
    </dgm:pt>
    <dgm:pt modelId="{BAB405A2-DAFD-4282-B8AC-B6FF41151B92}" type="pres">
      <dgm:prSet presAssocID="{2CC1F760-DF5B-4122-91C8-458E3B214E64}" presName="sibTrans" presStyleCnt="0"/>
      <dgm:spPr/>
    </dgm:pt>
    <dgm:pt modelId="{064AF2CF-9ED2-48AB-B156-C4F7F969FD7D}" type="pres">
      <dgm:prSet presAssocID="{5F6E0FA0-C52E-41C1-BE44-2806E0795FA8}" presName="compNode" presStyleCnt="0"/>
      <dgm:spPr/>
    </dgm:pt>
    <dgm:pt modelId="{3C16CA17-035D-4FDE-BF4D-BBD2D244BFCF}" type="pres">
      <dgm:prSet presAssocID="{5F6E0FA0-C52E-41C1-BE44-2806E0795F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54D47357-A5EA-4B33-AF4A-9FD77F7F52EA}" type="pres">
      <dgm:prSet presAssocID="{5F6E0FA0-C52E-41C1-BE44-2806E0795FA8}" presName="iconSpace" presStyleCnt="0"/>
      <dgm:spPr/>
    </dgm:pt>
    <dgm:pt modelId="{5882578F-D07E-4890-A5F4-3BA3A5C91927}" type="pres">
      <dgm:prSet presAssocID="{5F6E0FA0-C52E-41C1-BE44-2806E0795FA8}" presName="parTx" presStyleLbl="revTx" presStyleIdx="2" presStyleCnt="6">
        <dgm:presLayoutVars>
          <dgm:chMax val="0"/>
          <dgm:chPref val="0"/>
        </dgm:presLayoutVars>
      </dgm:prSet>
      <dgm:spPr/>
    </dgm:pt>
    <dgm:pt modelId="{C471C652-7A5E-4A1C-A561-3AB5C098E7A3}" type="pres">
      <dgm:prSet presAssocID="{5F6E0FA0-C52E-41C1-BE44-2806E0795FA8}" presName="txSpace" presStyleCnt="0"/>
      <dgm:spPr/>
    </dgm:pt>
    <dgm:pt modelId="{6BD9770B-F140-4DA1-A3D8-9DDB5AA36AC7}" type="pres">
      <dgm:prSet presAssocID="{5F6E0FA0-C52E-41C1-BE44-2806E0795FA8}" presName="desTx" presStyleLbl="revTx" presStyleIdx="3" presStyleCnt="6">
        <dgm:presLayoutVars/>
      </dgm:prSet>
      <dgm:spPr/>
    </dgm:pt>
    <dgm:pt modelId="{7FD82561-5708-4484-A005-E283EA8BC080}" type="pres">
      <dgm:prSet presAssocID="{D1F4B219-7077-4707-9D37-84DE52C619DB}" presName="sibTrans" presStyleCnt="0"/>
      <dgm:spPr/>
    </dgm:pt>
    <dgm:pt modelId="{52A785AB-5D7B-4832-899B-033959018B86}" type="pres">
      <dgm:prSet presAssocID="{71958A76-6F54-4194-AE3A-0C637E754240}" presName="compNode" presStyleCnt="0"/>
      <dgm:spPr/>
    </dgm:pt>
    <dgm:pt modelId="{DA2DADAD-16A0-475F-8C85-42C5C33164A3}" type="pres">
      <dgm:prSet presAssocID="{71958A76-6F54-4194-AE3A-0C637E7542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ian"/>
        </a:ext>
      </dgm:extLst>
    </dgm:pt>
    <dgm:pt modelId="{73B59CFD-6A65-4A5B-A2F4-629AE49A019E}" type="pres">
      <dgm:prSet presAssocID="{71958A76-6F54-4194-AE3A-0C637E754240}" presName="iconSpace" presStyleCnt="0"/>
      <dgm:spPr/>
    </dgm:pt>
    <dgm:pt modelId="{D30D8D23-E811-407F-B256-1CC8AFD0D2E6}" type="pres">
      <dgm:prSet presAssocID="{71958A76-6F54-4194-AE3A-0C637E754240}" presName="parTx" presStyleLbl="revTx" presStyleIdx="4" presStyleCnt="6">
        <dgm:presLayoutVars>
          <dgm:chMax val="0"/>
          <dgm:chPref val="0"/>
        </dgm:presLayoutVars>
      </dgm:prSet>
      <dgm:spPr/>
    </dgm:pt>
    <dgm:pt modelId="{577526CA-158E-4ED4-98E1-A92CA9A6CD91}" type="pres">
      <dgm:prSet presAssocID="{71958A76-6F54-4194-AE3A-0C637E754240}" presName="txSpace" presStyleCnt="0"/>
      <dgm:spPr/>
    </dgm:pt>
    <dgm:pt modelId="{0FBFE4A3-6E9A-4AF6-B5F3-96BA1619DD14}" type="pres">
      <dgm:prSet presAssocID="{71958A76-6F54-4194-AE3A-0C637E754240}" presName="desTx" presStyleLbl="revTx" presStyleIdx="5" presStyleCnt="6">
        <dgm:presLayoutVars/>
      </dgm:prSet>
      <dgm:spPr/>
    </dgm:pt>
  </dgm:ptLst>
  <dgm:cxnLst>
    <dgm:cxn modelId="{8AB61704-B968-445C-99A5-526729013727}" srcId="{71958A76-6F54-4194-AE3A-0C637E754240}" destId="{5A1F32D2-DAEF-4934-BD67-18EE353D3AF9}" srcOrd="0" destOrd="0" parTransId="{A8FAC64A-F2F0-49F0-98C9-128626D96B3C}" sibTransId="{7C4892BF-EFBB-4E9F-A0F6-8F04492E4CDA}"/>
    <dgm:cxn modelId="{ABE02B26-29B2-4659-BF19-848814A0A075}" srcId="{8A742ECE-7693-4C51-9209-A3DFD2315BD0}" destId="{5F6E0FA0-C52E-41C1-BE44-2806E0795FA8}" srcOrd="1" destOrd="0" parTransId="{8BC24617-3493-40FF-809D-9562AE31C6D6}" sibTransId="{D1F4B219-7077-4707-9D37-84DE52C619DB}"/>
    <dgm:cxn modelId="{17FF0D32-6B04-4D69-AB51-1F456B03BB53}" srcId="{8A742ECE-7693-4C51-9209-A3DFD2315BD0}" destId="{71958A76-6F54-4194-AE3A-0C637E754240}" srcOrd="2" destOrd="0" parTransId="{39D0F767-566C-4273-9585-449964FCF708}" sibTransId="{1CCAD9F7-E88B-4717-AA96-CC96FE553927}"/>
    <dgm:cxn modelId="{07682058-F151-44C7-853F-2DA3E4A12849}" type="presOf" srcId="{5A1F32D2-DAEF-4934-BD67-18EE353D3AF9}" destId="{0FBFE4A3-6E9A-4AF6-B5F3-96BA1619DD14}" srcOrd="0" destOrd="0" presId="urn:microsoft.com/office/officeart/2018/2/layout/IconLabelDescriptionList"/>
    <dgm:cxn modelId="{DC5A4D89-91D7-4876-A707-C7A0C1B12EB2}" type="presOf" srcId="{8A742ECE-7693-4C51-9209-A3DFD2315BD0}" destId="{6B985EE6-D752-4A4D-AA1E-3392D440FC90}" srcOrd="0" destOrd="0" presId="urn:microsoft.com/office/officeart/2018/2/layout/IconLabelDescriptionList"/>
    <dgm:cxn modelId="{ADE7B68B-1B2C-4ED8-9596-2AFBFE65F783}" type="presOf" srcId="{71958A76-6F54-4194-AE3A-0C637E754240}" destId="{D30D8D23-E811-407F-B256-1CC8AFD0D2E6}" srcOrd="0" destOrd="0" presId="urn:microsoft.com/office/officeart/2018/2/layout/IconLabelDescriptionList"/>
    <dgm:cxn modelId="{2BFA0EA9-8A8A-4E90-9A25-08E321D18DA0}" srcId="{8A742ECE-7693-4C51-9209-A3DFD2315BD0}" destId="{1AB55A38-5C88-417D-94FE-4DE5DB9516EB}" srcOrd="0" destOrd="0" parTransId="{1099F293-F3AA-4063-8437-1D4FDF0C69D1}" sibTransId="{2CC1F760-DF5B-4122-91C8-458E3B214E64}"/>
    <dgm:cxn modelId="{61154DB9-FE7F-4695-A511-52292F6B7AD3}" type="presOf" srcId="{1AB55A38-5C88-417D-94FE-4DE5DB9516EB}" destId="{A47459CC-8CE7-42F2-B263-C22B37FDF849}" srcOrd="0" destOrd="0" presId="urn:microsoft.com/office/officeart/2018/2/layout/IconLabelDescriptionList"/>
    <dgm:cxn modelId="{0B35F6E4-DAAF-48FD-9211-C27214F1CBB4}" type="presOf" srcId="{5F6E0FA0-C52E-41C1-BE44-2806E0795FA8}" destId="{5882578F-D07E-4890-A5F4-3BA3A5C91927}" srcOrd="0" destOrd="0" presId="urn:microsoft.com/office/officeart/2018/2/layout/IconLabelDescriptionList"/>
    <dgm:cxn modelId="{94028341-5687-4B2E-8B4B-859934B5B116}" type="presParOf" srcId="{6B985EE6-D752-4A4D-AA1E-3392D440FC90}" destId="{1A71C328-FD20-4C4A-B999-10CD61C86065}" srcOrd="0" destOrd="0" presId="urn:microsoft.com/office/officeart/2018/2/layout/IconLabelDescriptionList"/>
    <dgm:cxn modelId="{056D1A1E-C663-42CE-BA5C-3A3026BA8B18}" type="presParOf" srcId="{1A71C328-FD20-4C4A-B999-10CD61C86065}" destId="{DB1A3D36-FE25-4690-8205-7CE8A6492BF9}" srcOrd="0" destOrd="0" presId="urn:microsoft.com/office/officeart/2018/2/layout/IconLabelDescriptionList"/>
    <dgm:cxn modelId="{B65346D1-1046-43AA-B2A0-0C89F75C28D2}" type="presParOf" srcId="{1A71C328-FD20-4C4A-B999-10CD61C86065}" destId="{92D7461C-3BBF-468A-8F31-0D3924B78ADE}" srcOrd="1" destOrd="0" presId="urn:microsoft.com/office/officeart/2018/2/layout/IconLabelDescriptionList"/>
    <dgm:cxn modelId="{D59821C4-E268-4F7B-850B-44383883C33A}" type="presParOf" srcId="{1A71C328-FD20-4C4A-B999-10CD61C86065}" destId="{A47459CC-8CE7-42F2-B263-C22B37FDF849}" srcOrd="2" destOrd="0" presId="urn:microsoft.com/office/officeart/2018/2/layout/IconLabelDescriptionList"/>
    <dgm:cxn modelId="{BCE143A0-42D7-47C3-9900-35F41D4D8392}" type="presParOf" srcId="{1A71C328-FD20-4C4A-B999-10CD61C86065}" destId="{8F698A82-C9E4-4823-B89C-48DBD9E4013B}" srcOrd="3" destOrd="0" presId="urn:microsoft.com/office/officeart/2018/2/layout/IconLabelDescriptionList"/>
    <dgm:cxn modelId="{D295F83B-F868-4078-A6E4-C18DFC567DAA}" type="presParOf" srcId="{1A71C328-FD20-4C4A-B999-10CD61C86065}" destId="{95576408-F2D5-4ED7-A5FD-347832593DCA}" srcOrd="4" destOrd="0" presId="urn:microsoft.com/office/officeart/2018/2/layout/IconLabelDescriptionList"/>
    <dgm:cxn modelId="{3D33FE65-845B-452D-B713-FA57DA9C68FE}" type="presParOf" srcId="{6B985EE6-D752-4A4D-AA1E-3392D440FC90}" destId="{BAB405A2-DAFD-4282-B8AC-B6FF41151B92}" srcOrd="1" destOrd="0" presId="urn:microsoft.com/office/officeart/2018/2/layout/IconLabelDescriptionList"/>
    <dgm:cxn modelId="{A4928045-F1DF-4F9F-9827-478AF12EC7BD}" type="presParOf" srcId="{6B985EE6-D752-4A4D-AA1E-3392D440FC90}" destId="{064AF2CF-9ED2-48AB-B156-C4F7F969FD7D}" srcOrd="2" destOrd="0" presId="urn:microsoft.com/office/officeart/2018/2/layout/IconLabelDescriptionList"/>
    <dgm:cxn modelId="{F025A4C6-02EB-426C-BB0A-2D3D6BCAB711}" type="presParOf" srcId="{064AF2CF-9ED2-48AB-B156-C4F7F969FD7D}" destId="{3C16CA17-035D-4FDE-BF4D-BBD2D244BFCF}" srcOrd="0" destOrd="0" presId="urn:microsoft.com/office/officeart/2018/2/layout/IconLabelDescriptionList"/>
    <dgm:cxn modelId="{10EC465C-FFA4-4135-95A6-AAC3D117A88B}" type="presParOf" srcId="{064AF2CF-9ED2-48AB-B156-C4F7F969FD7D}" destId="{54D47357-A5EA-4B33-AF4A-9FD77F7F52EA}" srcOrd="1" destOrd="0" presId="urn:microsoft.com/office/officeart/2018/2/layout/IconLabelDescriptionList"/>
    <dgm:cxn modelId="{80A64C93-D2D4-49BC-B3BA-CBB3B3EC42CE}" type="presParOf" srcId="{064AF2CF-9ED2-48AB-B156-C4F7F969FD7D}" destId="{5882578F-D07E-4890-A5F4-3BA3A5C91927}" srcOrd="2" destOrd="0" presId="urn:microsoft.com/office/officeart/2018/2/layout/IconLabelDescriptionList"/>
    <dgm:cxn modelId="{F62D84CE-DD8F-4A76-9AA9-C85E33FD3111}" type="presParOf" srcId="{064AF2CF-9ED2-48AB-B156-C4F7F969FD7D}" destId="{C471C652-7A5E-4A1C-A561-3AB5C098E7A3}" srcOrd="3" destOrd="0" presId="urn:microsoft.com/office/officeart/2018/2/layout/IconLabelDescriptionList"/>
    <dgm:cxn modelId="{8FF3223A-32F2-4702-89F7-9963A31A2143}" type="presParOf" srcId="{064AF2CF-9ED2-48AB-B156-C4F7F969FD7D}" destId="{6BD9770B-F140-4DA1-A3D8-9DDB5AA36AC7}" srcOrd="4" destOrd="0" presId="urn:microsoft.com/office/officeart/2018/2/layout/IconLabelDescriptionList"/>
    <dgm:cxn modelId="{97E6E9C6-9EAC-4166-A111-46B723D94C79}" type="presParOf" srcId="{6B985EE6-D752-4A4D-AA1E-3392D440FC90}" destId="{7FD82561-5708-4484-A005-E283EA8BC080}" srcOrd="3" destOrd="0" presId="urn:microsoft.com/office/officeart/2018/2/layout/IconLabelDescriptionList"/>
    <dgm:cxn modelId="{EB7FCDBB-9706-4417-88A0-61FA7880A553}" type="presParOf" srcId="{6B985EE6-D752-4A4D-AA1E-3392D440FC90}" destId="{52A785AB-5D7B-4832-899B-033959018B86}" srcOrd="4" destOrd="0" presId="urn:microsoft.com/office/officeart/2018/2/layout/IconLabelDescriptionList"/>
    <dgm:cxn modelId="{5AD7C49E-377C-4F05-8FF3-9327741DC1F8}" type="presParOf" srcId="{52A785AB-5D7B-4832-899B-033959018B86}" destId="{DA2DADAD-16A0-475F-8C85-42C5C33164A3}" srcOrd="0" destOrd="0" presId="urn:microsoft.com/office/officeart/2018/2/layout/IconLabelDescriptionList"/>
    <dgm:cxn modelId="{BB9C8CF9-3D39-4AC9-8FF8-B901D86A021F}" type="presParOf" srcId="{52A785AB-5D7B-4832-899B-033959018B86}" destId="{73B59CFD-6A65-4A5B-A2F4-629AE49A019E}" srcOrd="1" destOrd="0" presId="urn:microsoft.com/office/officeart/2018/2/layout/IconLabelDescriptionList"/>
    <dgm:cxn modelId="{8F382076-FCD6-47F6-BF9E-DCC36AA33E81}" type="presParOf" srcId="{52A785AB-5D7B-4832-899B-033959018B86}" destId="{D30D8D23-E811-407F-B256-1CC8AFD0D2E6}" srcOrd="2" destOrd="0" presId="urn:microsoft.com/office/officeart/2018/2/layout/IconLabelDescriptionList"/>
    <dgm:cxn modelId="{2BF591C6-A692-41CE-87D4-F2FDAD916C4E}" type="presParOf" srcId="{52A785AB-5D7B-4832-899B-033959018B86}" destId="{577526CA-158E-4ED4-98E1-A92CA9A6CD91}" srcOrd="3" destOrd="0" presId="urn:microsoft.com/office/officeart/2018/2/layout/IconLabelDescriptionList"/>
    <dgm:cxn modelId="{F217CAD3-7672-406C-9FB4-BC0FB8EF1C96}" type="presParOf" srcId="{52A785AB-5D7B-4832-899B-033959018B86}" destId="{0FBFE4A3-6E9A-4AF6-B5F3-96BA1619DD1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553672-0C12-4289-AADD-51194320C44C}"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52D1583E-33DA-4841-B2C6-22A3245E670E}">
      <dgm:prSet/>
      <dgm:spPr/>
      <dgm:t>
        <a:bodyPr/>
        <a:lstStyle/>
        <a:p>
          <a:pPr>
            <a:lnSpc>
              <a:spcPct val="100000"/>
            </a:lnSpc>
          </a:pPr>
          <a:r>
            <a:rPr lang="en-GB"/>
            <a:t>Dive deeper into the decision tree of SQL Server</a:t>
          </a:r>
          <a:endParaRPr lang="en-US"/>
        </a:p>
      </dgm:t>
    </dgm:pt>
    <dgm:pt modelId="{136DFC64-A641-4979-8CAB-B0B3F0321380}" type="parTrans" cxnId="{CB19A792-59B8-4356-A864-9DAADBE52135}">
      <dgm:prSet/>
      <dgm:spPr/>
      <dgm:t>
        <a:bodyPr/>
        <a:lstStyle/>
        <a:p>
          <a:endParaRPr lang="en-US"/>
        </a:p>
      </dgm:t>
    </dgm:pt>
    <dgm:pt modelId="{6DA4736C-E090-4507-85F2-4F70A95FE93B}" type="sibTrans" cxnId="{CB19A792-59B8-4356-A864-9DAADBE52135}">
      <dgm:prSet/>
      <dgm:spPr/>
      <dgm:t>
        <a:bodyPr/>
        <a:lstStyle/>
        <a:p>
          <a:endParaRPr lang="en-US"/>
        </a:p>
      </dgm:t>
    </dgm:pt>
    <dgm:pt modelId="{F8462B42-C66D-4C93-A3F0-076624EC76B5}">
      <dgm:prSet/>
      <dgm:spPr/>
      <dgm:t>
        <a:bodyPr/>
        <a:lstStyle/>
        <a:p>
          <a:pPr>
            <a:lnSpc>
              <a:spcPct val="100000"/>
            </a:lnSpc>
          </a:pPr>
          <a:r>
            <a:rPr lang="en-GB"/>
            <a:t>Trace flags (with QUERYTRACEON)</a:t>
          </a:r>
          <a:endParaRPr lang="en-US"/>
        </a:p>
      </dgm:t>
    </dgm:pt>
    <dgm:pt modelId="{724B4F4D-64A4-42F8-9576-5D41247D6B7A}" type="parTrans" cxnId="{E109AD56-8AB8-40B9-9E31-67B8B19A2354}">
      <dgm:prSet/>
      <dgm:spPr/>
      <dgm:t>
        <a:bodyPr/>
        <a:lstStyle/>
        <a:p>
          <a:endParaRPr lang="en-US"/>
        </a:p>
      </dgm:t>
    </dgm:pt>
    <dgm:pt modelId="{4EE57FB7-9797-42C1-8681-349001F28094}" type="sibTrans" cxnId="{E109AD56-8AB8-40B9-9E31-67B8B19A2354}">
      <dgm:prSet/>
      <dgm:spPr/>
      <dgm:t>
        <a:bodyPr/>
        <a:lstStyle/>
        <a:p>
          <a:endParaRPr lang="en-US"/>
        </a:p>
      </dgm:t>
    </dgm:pt>
    <dgm:pt modelId="{7D195C0D-670E-4BE5-8A21-33D22C371694}">
      <dgm:prSet/>
      <dgm:spPr/>
      <dgm:t>
        <a:bodyPr/>
        <a:lstStyle/>
        <a:p>
          <a:pPr>
            <a:lnSpc>
              <a:spcPct val="100000"/>
            </a:lnSpc>
          </a:pPr>
          <a:r>
            <a:rPr lang="en-GB" dirty="0"/>
            <a:t>Or with extended event </a:t>
          </a:r>
          <a:r>
            <a:rPr lang="en-US" dirty="0" err="1"/>
            <a:t>sqlserver.query_optimizer_estimate_cardinality</a:t>
          </a:r>
          <a:endParaRPr lang="en-US" dirty="0"/>
        </a:p>
      </dgm:t>
    </dgm:pt>
    <dgm:pt modelId="{26C8626D-9207-4A47-9E07-235A720D9F33}" type="parTrans" cxnId="{DCD60FE0-1F35-4718-AD12-2F64C28F72DD}">
      <dgm:prSet/>
      <dgm:spPr/>
      <dgm:t>
        <a:bodyPr/>
        <a:lstStyle/>
        <a:p>
          <a:endParaRPr lang="en-US"/>
        </a:p>
      </dgm:t>
    </dgm:pt>
    <dgm:pt modelId="{737769E4-4618-45CC-BDDB-CB1232055D82}" type="sibTrans" cxnId="{DCD60FE0-1F35-4718-AD12-2F64C28F72DD}">
      <dgm:prSet/>
      <dgm:spPr/>
      <dgm:t>
        <a:bodyPr/>
        <a:lstStyle/>
        <a:p>
          <a:endParaRPr lang="en-US"/>
        </a:p>
      </dgm:t>
    </dgm:pt>
    <dgm:pt modelId="{2EDB2898-C0E8-406B-BB1D-5B55D8A3F39D}">
      <dgm:prSet/>
      <dgm:spPr/>
      <dgm:t>
        <a:bodyPr/>
        <a:lstStyle/>
        <a:p>
          <a:pPr>
            <a:lnSpc>
              <a:spcPct val="100000"/>
            </a:lnSpc>
          </a:pPr>
          <a:r>
            <a:rPr lang="en-US"/>
            <a:t>Be careful – there’s a lot of data coming out from this event</a:t>
          </a:r>
          <a:r>
            <a:rPr lang="en-GB"/>
            <a:t>.</a:t>
          </a:r>
          <a:endParaRPr lang="en-US"/>
        </a:p>
      </dgm:t>
    </dgm:pt>
    <dgm:pt modelId="{7A91697D-5D6A-487F-9DFB-ED6337568FF8}" type="parTrans" cxnId="{2B3FFAE5-8DB8-4A68-B93A-90AA39D0DEB4}">
      <dgm:prSet/>
      <dgm:spPr/>
      <dgm:t>
        <a:bodyPr/>
        <a:lstStyle/>
        <a:p>
          <a:endParaRPr lang="en-US"/>
        </a:p>
      </dgm:t>
    </dgm:pt>
    <dgm:pt modelId="{45015C71-3870-431B-9D94-7726AB35C2DC}" type="sibTrans" cxnId="{2B3FFAE5-8DB8-4A68-B93A-90AA39D0DEB4}">
      <dgm:prSet/>
      <dgm:spPr/>
      <dgm:t>
        <a:bodyPr/>
        <a:lstStyle/>
        <a:p>
          <a:endParaRPr lang="en-US"/>
        </a:p>
      </dgm:t>
    </dgm:pt>
    <dgm:pt modelId="{92A1FC3D-5730-491F-A0DC-C8742A87C8FD}" type="pres">
      <dgm:prSet presAssocID="{A9553672-0C12-4289-AADD-51194320C44C}" presName="root" presStyleCnt="0">
        <dgm:presLayoutVars>
          <dgm:dir/>
          <dgm:resizeHandles val="exact"/>
        </dgm:presLayoutVars>
      </dgm:prSet>
      <dgm:spPr/>
    </dgm:pt>
    <dgm:pt modelId="{25E0F9B0-903D-487D-B18B-56A4D70F6A13}" type="pres">
      <dgm:prSet presAssocID="{52D1583E-33DA-4841-B2C6-22A3245E670E}" presName="compNode" presStyleCnt="0"/>
      <dgm:spPr/>
    </dgm:pt>
    <dgm:pt modelId="{2D0DEE31-FDE7-405F-BDBC-D65792257520}" type="pres">
      <dgm:prSet presAssocID="{52D1583E-33DA-4841-B2C6-22A3245E670E}" presName="bgRect" presStyleLbl="bgShp" presStyleIdx="0" presStyleCnt="3"/>
      <dgm:spPr/>
    </dgm:pt>
    <dgm:pt modelId="{78F0D670-293F-42E1-B0DE-0DED58F64DED}" type="pres">
      <dgm:prSet presAssocID="{52D1583E-33DA-4841-B2C6-22A3245E67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80483168-C439-4AF7-B615-D0A6B73E388D}" type="pres">
      <dgm:prSet presAssocID="{52D1583E-33DA-4841-B2C6-22A3245E670E}" presName="spaceRect" presStyleCnt="0"/>
      <dgm:spPr/>
    </dgm:pt>
    <dgm:pt modelId="{4FE170FE-8E6F-40C0-AF08-FD0D59A2CFA7}" type="pres">
      <dgm:prSet presAssocID="{52D1583E-33DA-4841-B2C6-22A3245E670E}" presName="parTx" presStyleLbl="revTx" presStyleIdx="0" presStyleCnt="4">
        <dgm:presLayoutVars>
          <dgm:chMax val="0"/>
          <dgm:chPref val="0"/>
        </dgm:presLayoutVars>
      </dgm:prSet>
      <dgm:spPr/>
    </dgm:pt>
    <dgm:pt modelId="{58C566C5-0A8E-4CBC-89EC-9D13FAE68129}" type="pres">
      <dgm:prSet presAssocID="{6DA4736C-E090-4507-85F2-4F70A95FE93B}" presName="sibTrans" presStyleCnt="0"/>
      <dgm:spPr/>
    </dgm:pt>
    <dgm:pt modelId="{6D26C186-73DF-4F74-BA71-75857D091652}" type="pres">
      <dgm:prSet presAssocID="{F8462B42-C66D-4C93-A3F0-076624EC76B5}" presName="compNode" presStyleCnt="0"/>
      <dgm:spPr/>
    </dgm:pt>
    <dgm:pt modelId="{7B75FA4C-EB5B-4D15-B5F5-1037F8506DA3}" type="pres">
      <dgm:prSet presAssocID="{F8462B42-C66D-4C93-A3F0-076624EC76B5}" presName="bgRect" presStyleLbl="bgShp" presStyleIdx="1" presStyleCnt="3"/>
      <dgm:spPr/>
    </dgm:pt>
    <dgm:pt modelId="{AB496938-2B03-4155-8A88-EA12B47F7CAF}" type="pres">
      <dgm:prSet presAssocID="{F8462B42-C66D-4C93-A3F0-076624EC7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g"/>
        </a:ext>
      </dgm:extLst>
    </dgm:pt>
    <dgm:pt modelId="{5A98ECE8-3431-4121-B62C-D89CA4923BDD}" type="pres">
      <dgm:prSet presAssocID="{F8462B42-C66D-4C93-A3F0-076624EC76B5}" presName="spaceRect" presStyleCnt="0"/>
      <dgm:spPr/>
    </dgm:pt>
    <dgm:pt modelId="{4BD92A2B-D6D0-4B0B-B923-C703B82E8C55}" type="pres">
      <dgm:prSet presAssocID="{F8462B42-C66D-4C93-A3F0-076624EC76B5}" presName="parTx" presStyleLbl="revTx" presStyleIdx="1" presStyleCnt="4">
        <dgm:presLayoutVars>
          <dgm:chMax val="0"/>
          <dgm:chPref val="0"/>
        </dgm:presLayoutVars>
      </dgm:prSet>
      <dgm:spPr/>
    </dgm:pt>
    <dgm:pt modelId="{8105CCDE-5461-4C02-85EE-592518B56916}" type="pres">
      <dgm:prSet presAssocID="{4EE57FB7-9797-42C1-8681-349001F28094}" presName="sibTrans" presStyleCnt="0"/>
      <dgm:spPr/>
    </dgm:pt>
    <dgm:pt modelId="{8733F4C6-05D8-4C01-AC92-CB500338346A}" type="pres">
      <dgm:prSet presAssocID="{7D195C0D-670E-4BE5-8A21-33D22C371694}" presName="compNode" presStyleCnt="0"/>
      <dgm:spPr/>
    </dgm:pt>
    <dgm:pt modelId="{0F02A5FE-A109-4835-A00C-59F74DA2BDA2}" type="pres">
      <dgm:prSet presAssocID="{7D195C0D-670E-4BE5-8A21-33D22C371694}" presName="bgRect" presStyleLbl="bgShp" presStyleIdx="2" presStyleCnt="3"/>
      <dgm:spPr/>
    </dgm:pt>
    <dgm:pt modelId="{2E3B91DE-9077-4FF4-943F-69F106357782}" type="pres">
      <dgm:prSet presAssocID="{7D195C0D-670E-4BE5-8A21-33D22C3716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6514E4B4-76E4-4EBA-A9B3-18CF348D62C9}" type="pres">
      <dgm:prSet presAssocID="{7D195C0D-670E-4BE5-8A21-33D22C371694}" presName="spaceRect" presStyleCnt="0"/>
      <dgm:spPr/>
    </dgm:pt>
    <dgm:pt modelId="{18C5BF03-74CA-45EE-936B-10D157CA91D1}" type="pres">
      <dgm:prSet presAssocID="{7D195C0D-670E-4BE5-8A21-33D22C371694}" presName="parTx" presStyleLbl="revTx" presStyleIdx="2" presStyleCnt="4">
        <dgm:presLayoutVars>
          <dgm:chMax val="0"/>
          <dgm:chPref val="0"/>
        </dgm:presLayoutVars>
      </dgm:prSet>
      <dgm:spPr/>
    </dgm:pt>
    <dgm:pt modelId="{E8D656A7-45D9-4C0C-8D55-5B8D211F8A56}" type="pres">
      <dgm:prSet presAssocID="{7D195C0D-670E-4BE5-8A21-33D22C371694}" presName="desTx" presStyleLbl="revTx" presStyleIdx="3" presStyleCnt="4">
        <dgm:presLayoutVars/>
      </dgm:prSet>
      <dgm:spPr/>
    </dgm:pt>
  </dgm:ptLst>
  <dgm:cxnLst>
    <dgm:cxn modelId="{7A6FF325-556E-4FC0-B1DF-F9D532B1B122}" type="presOf" srcId="{7D195C0D-670E-4BE5-8A21-33D22C371694}" destId="{18C5BF03-74CA-45EE-936B-10D157CA91D1}" srcOrd="0" destOrd="0" presId="urn:microsoft.com/office/officeart/2018/2/layout/IconVerticalSolidList"/>
    <dgm:cxn modelId="{B0BADB26-3F6F-4E7A-B0E7-B07E8FA8C00C}" type="presOf" srcId="{2EDB2898-C0E8-406B-BB1D-5B55D8A3F39D}" destId="{E8D656A7-45D9-4C0C-8D55-5B8D211F8A56}" srcOrd="0" destOrd="0" presId="urn:microsoft.com/office/officeart/2018/2/layout/IconVerticalSolidList"/>
    <dgm:cxn modelId="{AB8B6A43-A01E-48CB-AA21-2169F1B8ABAF}" type="presOf" srcId="{F8462B42-C66D-4C93-A3F0-076624EC76B5}" destId="{4BD92A2B-D6D0-4B0B-B923-C703B82E8C55}" srcOrd="0" destOrd="0" presId="urn:microsoft.com/office/officeart/2018/2/layout/IconVerticalSolidList"/>
    <dgm:cxn modelId="{E109AD56-8AB8-40B9-9E31-67B8B19A2354}" srcId="{A9553672-0C12-4289-AADD-51194320C44C}" destId="{F8462B42-C66D-4C93-A3F0-076624EC76B5}" srcOrd="1" destOrd="0" parTransId="{724B4F4D-64A4-42F8-9576-5D41247D6B7A}" sibTransId="{4EE57FB7-9797-42C1-8681-349001F28094}"/>
    <dgm:cxn modelId="{CB19A792-59B8-4356-A864-9DAADBE52135}" srcId="{A9553672-0C12-4289-AADD-51194320C44C}" destId="{52D1583E-33DA-4841-B2C6-22A3245E670E}" srcOrd="0" destOrd="0" parTransId="{136DFC64-A641-4979-8CAB-B0B3F0321380}" sibTransId="{6DA4736C-E090-4507-85F2-4F70A95FE93B}"/>
    <dgm:cxn modelId="{96F3D6AF-676D-4E34-B622-A08472B87D6D}" type="presOf" srcId="{52D1583E-33DA-4841-B2C6-22A3245E670E}" destId="{4FE170FE-8E6F-40C0-AF08-FD0D59A2CFA7}" srcOrd="0" destOrd="0" presId="urn:microsoft.com/office/officeart/2018/2/layout/IconVerticalSolidList"/>
    <dgm:cxn modelId="{57861EB3-1EF1-4511-BF16-E6418452340A}" type="presOf" srcId="{A9553672-0C12-4289-AADD-51194320C44C}" destId="{92A1FC3D-5730-491F-A0DC-C8742A87C8FD}" srcOrd="0" destOrd="0" presId="urn:microsoft.com/office/officeart/2018/2/layout/IconVerticalSolidList"/>
    <dgm:cxn modelId="{DCD60FE0-1F35-4718-AD12-2F64C28F72DD}" srcId="{A9553672-0C12-4289-AADD-51194320C44C}" destId="{7D195C0D-670E-4BE5-8A21-33D22C371694}" srcOrd="2" destOrd="0" parTransId="{26C8626D-9207-4A47-9E07-235A720D9F33}" sibTransId="{737769E4-4618-45CC-BDDB-CB1232055D82}"/>
    <dgm:cxn modelId="{2B3FFAE5-8DB8-4A68-B93A-90AA39D0DEB4}" srcId="{7D195C0D-670E-4BE5-8A21-33D22C371694}" destId="{2EDB2898-C0E8-406B-BB1D-5B55D8A3F39D}" srcOrd="0" destOrd="0" parTransId="{7A91697D-5D6A-487F-9DFB-ED6337568FF8}" sibTransId="{45015C71-3870-431B-9D94-7726AB35C2DC}"/>
    <dgm:cxn modelId="{B92FB58B-C8E6-460C-8F8E-6059EDA9F6A6}" type="presParOf" srcId="{92A1FC3D-5730-491F-A0DC-C8742A87C8FD}" destId="{25E0F9B0-903D-487D-B18B-56A4D70F6A13}" srcOrd="0" destOrd="0" presId="urn:microsoft.com/office/officeart/2018/2/layout/IconVerticalSolidList"/>
    <dgm:cxn modelId="{84DEE802-50D5-444F-ADEC-419161F991BA}" type="presParOf" srcId="{25E0F9B0-903D-487D-B18B-56A4D70F6A13}" destId="{2D0DEE31-FDE7-405F-BDBC-D65792257520}" srcOrd="0" destOrd="0" presId="urn:microsoft.com/office/officeart/2018/2/layout/IconVerticalSolidList"/>
    <dgm:cxn modelId="{D6E036BA-4743-4963-AD13-861D54EDF915}" type="presParOf" srcId="{25E0F9B0-903D-487D-B18B-56A4D70F6A13}" destId="{78F0D670-293F-42E1-B0DE-0DED58F64DED}" srcOrd="1" destOrd="0" presId="urn:microsoft.com/office/officeart/2018/2/layout/IconVerticalSolidList"/>
    <dgm:cxn modelId="{E562FDA7-CD2F-4417-BEE4-F523CE7449E9}" type="presParOf" srcId="{25E0F9B0-903D-487D-B18B-56A4D70F6A13}" destId="{80483168-C439-4AF7-B615-D0A6B73E388D}" srcOrd="2" destOrd="0" presId="urn:microsoft.com/office/officeart/2018/2/layout/IconVerticalSolidList"/>
    <dgm:cxn modelId="{464A80D9-47CC-4B63-A54F-C6C4C3638270}" type="presParOf" srcId="{25E0F9B0-903D-487D-B18B-56A4D70F6A13}" destId="{4FE170FE-8E6F-40C0-AF08-FD0D59A2CFA7}" srcOrd="3" destOrd="0" presId="urn:microsoft.com/office/officeart/2018/2/layout/IconVerticalSolidList"/>
    <dgm:cxn modelId="{5F6ED4C6-0B3E-4506-8C6D-CC2E4F405A02}" type="presParOf" srcId="{92A1FC3D-5730-491F-A0DC-C8742A87C8FD}" destId="{58C566C5-0A8E-4CBC-89EC-9D13FAE68129}" srcOrd="1" destOrd="0" presId="urn:microsoft.com/office/officeart/2018/2/layout/IconVerticalSolidList"/>
    <dgm:cxn modelId="{B8E050BC-5BA7-43BD-B3B7-3F1D85BCFBBE}" type="presParOf" srcId="{92A1FC3D-5730-491F-A0DC-C8742A87C8FD}" destId="{6D26C186-73DF-4F74-BA71-75857D091652}" srcOrd="2" destOrd="0" presId="urn:microsoft.com/office/officeart/2018/2/layout/IconVerticalSolidList"/>
    <dgm:cxn modelId="{6FF46F44-81EE-47F0-B16E-894EBB760A07}" type="presParOf" srcId="{6D26C186-73DF-4F74-BA71-75857D091652}" destId="{7B75FA4C-EB5B-4D15-B5F5-1037F8506DA3}" srcOrd="0" destOrd="0" presId="urn:microsoft.com/office/officeart/2018/2/layout/IconVerticalSolidList"/>
    <dgm:cxn modelId="{6AF936CA-36C8-4EFF-9275-36BE43B588FE}" type="presParOf" srcId="{6D26C186-73DF-4F74-BA71-75857D091652}" destId="{AB496938-2B03-4155-8A88-EA12B47F7CAF}" srcOrd="1" destOrd="0" presId="urn:microsoft.com/office/officeart/2018/2/layout/IconVerticalSolidList"/>
    <dgm:cxn modelId="{7FFF9F38-FC0D-4E4A-9FBC-81CB31C9A220}" type="presParOf" srcId="{6D26C186-73DF-4F74-BA71-75857D091652}" destId="{5A98ECE8-3431-4121-B62C-D89CA4923BDD}" srcOrd="2" destOrd="0" presId="urn:microsoft.com/office/officeart/2018/2/layout/IconVerticalSolidList"/>
    <dgm:cxn modelId="{47724393-9F0E-4D66-BD63-7A6CF065F22D}" type="presParOf" srcId="{6D26C186-73DF-4F74-BA71-75857D091652}" destId="{4BD92A2B-D6D0-4B0B-B923-C703B82E8C55}" srcOrd="3" destOrd="0" presId="urn:microsoft.com/office/officeart/2018/2/layout/IconVerticalSolidList"/>
    <dgm:cxn modelId="{4A335E6E-345B-4EE1-8042-CE972D33772A}" type="presParOf" srcId="{92A1FC3D-5730-491F-A0DC-C8742A87C8FD}" destId="{8105CCDE-5461-4C02-85EE-592518B56916}" srcOrd="3" destOrd="0" presId="urn:microsoft.com/office/officeart/2018/2/layout/IconVerticalSolidList"/>
    <dgm:cxn modelId="{FCC988A1-B1F6-46A4-BBCE-A9F0DB04840A}" type="presParOf" srcId="{92A1FC3D-5730-491F-A0DC-C8742A87C8FD}" destId="{8733F4C6-05D8-4C01-AC92-CB500338346A}" srcOrd="4" destOrd="0" presId="urn:microsoft.com/office/officeart/2018/2/layout/IconVerticalSolidList"/>
    <dgm:cxn modelId="{86C7AEF0-88CF-45BD-B3D1-B927AB596711}" type="presParOf" srcId="{8733F4C6-05D8-4C01-AC92-CB500338346A}" destId="{0F02A5FE-A109-4835-A00C-59F74DA2BDA2}" srcOrd="0" destOrd="0" presId="urn:microsoft.com/office/officeart/2018/2/layout/IconVerticalSolidList"/>
    <dgm:cxn modelId="{1832D568-570D-4C8D-AF63-46BB566886F3}" type="presParOf" srcId="{8733F4C6-05D8-4C01-AC92-CB500338346A}" destId="{2E3B91DE-9077-4FF4-943F-69F106357782}" srcOrd="1" destOrd="0" presId="urn:microsoft.com/office/officeart/2018/2/layout/IconVerticalSolidList"/>
    <dgm:cxn modelId="{8E53C15A-E711-48A1-90A7-78B7544E52E2}" type="presParOf" srcId="{8733F4C6-05D8-4C01-AC92-CB500338346A}" destId="{6514E4B4-76E4-4EBA-A9B3-18CF348D62C9}" srcOrd="2" destOrd="0" presId="urn:microsoft.com/office/officeart/2018/2/layout/IconVerticalSolidList"/>
    <dgm:cxn modelId="{296C0D8A-711A-4AED-8EE5-956F379BF672}" type="presParOf" srcId="{8733F4C6-05D8-4C01-AC92-CB500338346A}" destId="{18C5BF03-74CA-45EE-936B-10D157CA91D1}" srcOrd="3" destOrd="0" presId="urn:microsoft.com/office/officeart/2018/2/layout/IconVerticalSolidList"/>
    <dgm:cxn modelId="{E4F6A4D6-37CF-46CB-90D3-AD05D9F5DC3C}" type="presParOf" srcId="{8733F4C6-05D8-4C01-AC92-CB500338346A}" destId="{E8D656A7-45D9-4C0C-8D55-5B8D211F8A5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D09F1-474A-43A3-BAB8-1E202DE58E35}">
      <dsp:nvSpPr>
        <dsp:cNvPr id="0" name=""/>
        <dsp:cNvSpPr/>
      </dsp:nvSpPr>
      <dsp:spPr>
        <a:xfrm>
          <a:off x="0" y="101873"/>
          <a:ext cx="6253721" cy="1005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Setup:</a:t>
          </a:r>
        </a:p>
      </dsp:txBody>
      <dsp:txXfrm>
        <a:off x="49087" y="150960"/>
        <a:ext cx="6155547" cy="907369"/>
      </dsp:txXfrm>
    </dsp:sp>
    <dsp:sp modelId="{8FA34BAB-EE83-4816-BF7F-B75E30BB2745}">
      <dsp:nvSpPr>
        <dsp:cNvPr id="0" name=""/>
        <dsp:cNvSpPr/>
      </dsp:nvSpPr>
      <dsp:spPr>
        <a:xfrm>
          <a:off x="0" y="1107416"/>
          <a:ext cx="625372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Perfectly updated statistics</a:t>
          </a:r>
        </a:p>
        <a:p>
          <a:pPr marL="114300" lvl="1" indent="-114300" algn="l" defTabSz="622300">
            <a:lnSpc>
              <a:spcPct val="90000"/>
            </a:lnSpc>
            <a:spcBef>
              <a:spcPct val="0"/>
            </a:spcBef>
            <a:spcAft>
              <a:spcPct val="20000"/>
            </a:spcAft>
            <a:buChar char="•"/>
          </a:pPr>
          <a:r>
            <a:rPr lang="en-US" sz="1400" kern="1200"/>
            <a:t>SQL Query gets first all blue Volvos</a:t>
          </a:r>
        </a:p>
        <a:p>
          <a:pPr marL="114300" lvl="1" indent="-114300" algn="l" defTabSz="622300">
            <a:lnSpc>
              <a:spcPct val="90000"/>
            </a:lnSpc>
            <a:spcBef>
              <a:spcPct val="0"/>
            </a:spcBef>
            <a:spcAft>
              <a:spcPct val="20000"/>
            </a:spcAft>
            <a:buChar char="•"/>
          </a:pPr>
          <a:r>
            <a:rPr lang="en-US" sz="1400" kern="1200"/>
            <a:t>Then SQL Query gets all Ferraris</a:t>
          </a:r>
        </a:p>
      </dsp:txBody>
      <dsp:txXfrm>
        <a:off x="0" y="1107416"/>
        <a:ext cx="6253721" cy="726570"/>
      </dsp:txXfrm>
    </dsp:sp>
    <dsp:sp modelId="{8989046B-6833-4FC1-8549-0C1586FCC793}">
      <dsp:nvSpPr>
        <dsp:cNvPr id="0" name=""/>
        <dsp:cNvSpPr/>
      </dsp:nvSpPr>
      <dsp:spPr>
        <a:xfrm>
          <a:off x="0" y="1833986"/>
          <a:ext cx="6253721" cy="100554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First time a query is executed, the execution plan is generated based on the parameter values of that first execution</a:t>
          </a:r>
        </a:p>
      </dsp:txBody>
      <dsp:txXfrm>
        <a:off x="49087" y="1883073"/>
        <a:ext cx="6155547" cy="907369"/>
      </dsp:txXfrm>
    </dsp:sp>
    <dsp:sp modelId="{C2B19E12-70D4-4774-83AC-6EDCE34E3761}">
      <dsp:nvSpPr>
        <dsp:cNvPr id="0" name=""/>
        <dsp:cNvSpPr/>
      </dsp:nvSpPr>
      <dsp:spPr>
        <a:xfrm>
          <a:off x="0" y="2891370"/>
          <a:ext cx="6253721" cy="100554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Second time a query is executed, the execution plan is reused (unless too much has changed in the underlying tables since the plan was generated)</a:t>
          </a:r>
        </a:p>
      </dsp:txBody>
      <dsp:txXfrm>
        <a:off x="49087" y="2940457"/>
        <a:ext cx="6155547" cy="907369"/>
      </dsp:txXfrm>
    </dsp:sp>
    <dsp:sp modelId="{016233CD-9B73-4EC0-A210-A4220B88F67B}">
      <dsp:nvSpPr>
        <dsp:cNvPr id="0" name=""/>
        <dsp:cNvSpPr/>
      </dsp:nvSpPr>
      <dsp:spPr>
        <a:xfrm>
          <a:off x="0" y="3948753"/>
          <a:ext cx="6253721" cy="10055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Parameter Sniffing</a:t>
          </a:r>
        </a:p>
      </dsp:txBody>
      <dsp:txXfrm>
        <a:off x="49087" y="3997840"/>
        <a:ext cx="6155547" cy="9073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A74F4-AC36-4343-BF8A-8FD10598F0D5}">
      <dsp:nvSpPr>
        <dsp:cNvPr id="0" name=""/>
        <dsp:cNvSpPr/>
      </dsp:nvSpPr>
      <dsp:spPr>
        <a:xfrm>
          <a:off x="8215" y="0"/>
          <a:ext cx="5832871" cy="4351338"/>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6040" rIns="823083" bIns="66040" numCol="1" spcCol="1270" anchor="t" anchorCtr="0">
          <a:noAutofit/>
        </a:bodyPr>
        <a:lstStyle/>
        <a:p>
          <a:pPr marL="0" lvl="0" indent="0" algn="l" defTabSz="1155700">
            <a:lnSpc>
              <a:spcPct val="90000"/>
            </a:lnSpc>
            <a:spcBef>
              <a:spcPct val="0"/>
            </a:spcBef>
            <a:spcAft>
              <a:spcPct val="35000"/>
            </a:spcAft>
            <a:buNone/>
          </a:pPr>
          <a:r>
            <a:rPr lang="en-GB" sz="2600" kern="1200" dirty="0"/>
            <a:t>Figure out selectivity (and thus cardinality) for predicates in Logical Operator Select (</a:t>
          </a:r>
          <a:r>
            <a:rPr lang="en-GB" sz="2600" kern="1200" dirty="0" err="1"/>
            <a:t>LogOp_Select</a:t>
          </a:r>
          <a:r>
            <a:rPr lang="en-GB" sz="2600" kern="1200" dirty="0"/>
            <a:t>)</a:t>
          </a:r>
          <a:endParaRPr lang="en-US" sz="2600" kern="1200" dirty="0"/>
        </a:p>
        <a:p>
          <a:pPr marL="228600" lvl="1" indent="-228600" algn="l" defTabSz="889000">
            <a:lnSpc>
              <a:spcPct val="90000"/>
            </a:lnSpc>
            <a:spcBef>
              <a:spcPct val="0"/>
            </a:spcBef>
            <a:spcAft>
              <a:spcPct val="15000"/>
            </a:spcAft>
            <a:buChar char="•"/>
          </a:pPr>
          <a:r>
            <a:rPr lang="en-GB" sz="2000" kern="1200"/>
            <a:t>CSelCalcColumnInterval or CSelCalcUniqueKeyFilter for equality on unique columns.</a:t>
          </a:r>
          <a:endParaRPr lang="en-US" sz="2000" kern="1200"/>
        </a:p>
      </dsp:txBody>
      <dsp:txXfrm>
        <a:off x="8215" y="0"/>
        <a:ext cx="5288954" cy="4351338"/>
      </dsp:txXfrm>
    </dsp:sp>
    <dsp:sp modelId="{E90CDEE9-1861-451B-8DDE-8F3B4D074AB9}">
      <dsp:nvSpPr>
        <dsp:cNvPr id="0" name=""/>
        <dsp:cNvSpPr/>
      </dsp:nvSpPr>
      <dsp:spPr>
        <a:xfrm>
          <a:off x="4674512" y="0"/>
          <a:ext cx="5832871" cy="4351338"/>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6040" rIns="205771" bIns="66040" numCol="1" spcCol="1270" anchor="t" anchorCtr="0">
          <a:noAutofit/>
        </a:bodyPr>
        <a:lstStyle/>
        <a:p>
          <a:pPr marL="0" lvl="0" indent="0" algn="l" defTabSz="1155700">
            <a:lnSpc>
              <a:spcPct val="90000"/>
            </a:lnSpc>
            <a:spcBef>
              <a:spcPct val="0"/>
            </a:spcBef>
            <a:spcAft>
              <a:spcPct val="35000"/>
            </a:spcAft>
            <a:buNone/>
          </a:pPr>
          <a:r>
            <a:rPr lang="en-GB" sz="2600" kern="1200"/>
            <a:t>Figure out join selectivity (and thus cardinality) using LogOp_Join</a:t>
          </a:r>
          <a:endParaRPr lang="en-US" sz="2600" kern="1200"/>
        </a:p>
        <a:p>
          <a:pPr marL="228600" lvl="1" indent="-228600" algn="l" defTabSz="889000">
            <a:lnSpc>
              <a:spcPct val="90000"/>
            </a:lnSpc>
            <a:spcBef>
              <a:spcPct val="0"/>
            </a:spcBef>
            <a:spcAft>
              <a:spcPct val="15000"/>
            </a:spcAft>
            <a:buChar char="•"/>
          </a:pPr>
          <a:r>
            <a:rPr lang="en-GB" sz="2000" kern="1200" dirty="0"/>
            <a:t>Compare either two previously calculated statistics collections or compare a statistics collection with table cardinality (Based Containment) depending on how the JOIN-predicate and the rest of the query looks.</a:t>
          </a:r>
          <a:endParaRPr lang="en-US" sz="2000" kern="1200" dirty="0"/>
        </a:p>
      </dsp:txBody>
      <dsp:txXfrm>
        <a:off x="5762347" y="0"/>
        <a:ext cx="3657202" cy="4351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2898F-6B17-4249-B3A1-1758A21C1424}">
      <dsp:nvSpPr>
        <dsp:cNvPr id="0" name=""/>
        <dsp:cNvSpPr/>
      </dsp:nvSpPr>
      <dsp:spPr>
        <a:xfrm>
          <a:off x="1283" y="73062"/>
          <a:ext cx="4205213" cy="4205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GB" sz="1900" kern="1200"/>
            <a:t>Legacy Cardinality Estimation</a:t>
          </a:r>
          <a:endParaRPr lang="en-US" sz="1900" kern="1200"/>
        </a:p>
        <a:p>
          <a:pPr marL="114300" lvl="1" indent="-114300" algn="l" defTabSz="666750">
            <a:lnSpc>
              <a:spcPct val="90000"/>
            </a:lnSpc>
            <a:spcBef>
              <a:spcPct val="0"/>
            </a:spcBef>
            <a:spcAft>
              <a:spcPct val="15000"/>
            </a:spcAft>
            <a:buChar char="•"/>
          </a:pPr>
          <a:r>
            <a:rPr lang="en-GB" sz="1500" kern="1200"/>
            <a:t>Independence: Columns are assumed to be independent.</a:t>
          </a:r>
          <a:endParaRPr lang="en-US" sz="1500" kern="1200"/>
        </a:p>
        <a:p>
          <a:pPr marL="114300" lvl="1" indent="-114300" algn="l" defTabSz="666750">
            <a:lnSpc>
              <a:spcPct val="90000"/>
            </a:lnSpc>
            <a:spcBef>
              <a:spcPct val="0"/>
            </a:spcBef>
            <a:spcAft>
              <a:spcPct val="15000"/>
            </a:spcAft>
            <a:buChar char="•"/>
          </a:pPr>
          <a:r>
            <a:rPr lang="en-GB" sz="1500" kern="1200" dirty="0"/>
            <a:t>Uniformity: Values between histogram steps are evenly distributed and have the same frequency.</a:t>
          </a:r>
          <a:endParaRPr lang="en-US" sz="1500" kern="1200" dirty="0"/>
        </a:p>
        <a:p>
          <a:pPr marL="114300" lvl="1" indent="-114300" algn="l" defTabSz="666750">
            <a:lnSpc>
              <a:spcPct val="90000"/>
            </a:lnSpc>
            <a:spcBef>
              <a:spcPct val="0"/>
            </a:spcBef>
            <a:spcAft>
              <a:spcPct val="15000"/>
            </a:spcAft>
            <a:buChar char="•"/>
          </a:pPr>
          <a:r>
            <a:rPr lang="en-GB" sz="1500" kern="1200"/>
            <a:t>Simple containment: Users query for data that exists (more later)</a:t>
          </a:r>
          <a:endParaRPr lang="en-US" sz="1500" kern="1200"/>
        </a:p>
        <a:p>
          <a:pPr marL="114300" lvl="1" indent="-114300" algn="l" defTabSz="666750">
            <a:lnSpc>
              <a:spcPct val="90000"/>
            </a:lnSpc>
            <a:spcBef>
              <a:spcPct val="0"/>
            </a:spcBef>
            <a:spcAft>
              <a:spcPct val="15000"/>
            </a:spcAft>
            <a:buChar char="•"/>
          </a:pPr>
          <a:r>
            <a:rPr lang="en-GB" sz="1500" kern="1200"/>
            <a:t>Inclusion: Equality predicates are assumed to represent matching row(s) in the table.</a:t>
          </a:r>
          <a:endParaRPr lang="en-US" sz="1500" kern="1200"/>
        </a:p>
      </dsp:txBody>
      <dsp:txXfrm>
        <a:off x="617122" y="688901"/>
        <a:ext cx="2973535" cy="2973535"/>
      </dsp:txXfrm>
    </dsp:sp>
    <dsp:sp modelId="{EC1F170A-0D43-4EDB-AFCC-337F5F014264}">
      <dsp:nvSpPr>
        <dsp:cNvPr id="0" name=""/>
        <dsp:cNvSpPr/>
      </dsp:nvSpPr>
      <dsp:spPr>
        <a:xfrm rot="5400000">
          <a:off x="4553426" y="1618478"/>
          <a:ext cx="1471824" cy="1114381"/>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EAA5D3-0F08-4271-A793-E52CF00C9CC3}">
      <dsp:nvSpPr>
        <dsp:cNvPr id="0" name=""/>
        <dsp:cNvSpPr/>
      </dsp:nvSpPr>
      <dsp:spPr>
        <a:xfrm>
          <a:off x="6309103" y="73062"/>
          <a:ext cx="4205213" cy="4205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GB" sz="1900" kern="1200"/>
            <a:t>New Cardinality Estimation</a:t>
          </a:r>
          <a:endParaRPr lang="en-US" sz="1900" kern="1200"/>
        </a:p>
        <a:p>
          <a:pPr marL="114300" lvl="1" indent="-114300" algn="l" defTabSz="666750">
            <a:lnSpc>
              <a:spcPct val="90000"/>
            </a:lnSpc>
            <a:spcBef>
              <a:spcPct val="0"/>
            </a:spcBef>
            <a:spcAft>
              <a:spcPct val="15000"/>
            </a:spcAft>
            <a:buChar char="•"/>
          </a:pPr>
          <a:r>
            <a:rPr lang="en-GB" sz="1500" kern="1200"/>
            <a:t>Correlation: Columns are assumed to be related</a:t>
          </a:r>
          <a:endParaRPr lang="en-US" sz="1500" kern="1200"/>
        </a:p>
        <a:p>
          <a:pPr marL="114300" lvl="1" indent="-114300" algn="l" defTabSz="666750">
            <a:lnSpc>
              <a:spcPct val="90000"/>
            </a:lnSpc>
            <a:spcBef>
              <a:spcPct val="0"/>
            </a:spcBef>
            <a:spcAft>
              <a:spcPct val="15000"/>
            </a:spcAft>
            <a:buChar char="•"/>
          </a:pPr>
          <a:r>
            <a:rPr lang="en-GB" sz="1500" kern="1200" dirty="0"/>
            <a:t>Uniformity: See Legacy CE</a:t>
          </a:r>
          <a:endParaRPr lang="en-US" sz="1500" kern="1200" dirty="0"/>
        </a:p>
        <a:p>
          <a:pPr marL="114300" lvl="1" indent="-114300" algn="l" defTabSz="666750">
            <a:lnSpc>
              <a:spcPct val="90000"/>
            </a:lnSpc>
            <a:spcBef>
              <a:spcPct val="0"/>
            </a:spcBef>
            <a:spcAft>
              <a:spcPct val="15000"/>
            </a:spcAft>
            <a:buChar char="•"/>
          </a:pPr>
          <a:r>
            <a:rPr lang="en-GB" sz="1500" kern="1200" dirty="0"/>
            <a:t>Base containment: Users might query for data that does not exist.</a:t>
          </a:r>
          <a:endParaRPr lang="en-US" sz="1500" kern="1200" dirty="0"/>
        </a:p>
        <a:p>
          <a:pPr marL="114300" lvl="1" indent="-114300" algn="l" defTabSz="666750">
            <a:lnSpc>
              <a:spcPct val="90000"/>
            </a:lnSpc>
            <a:spcBef>
              <a:spcPct val="0"/>
            </a:spcBef>
            <a:spcAft>
              <a:spcPct val="15000"/>
            </a:spcAft>
            <a:buChar char="•"/>
          </a:pPr>
          <a:r>
            <a:rPr lang="en-GB" sz="1500" kern="1200" dirty="0"/>
            <a:t>Inclusion: See Legacy CE</a:t>
          </a:r>
          <a:endParaRPr lang="en-US" sz="1500" kern="1200" dirty="0"/>
        </a:p>
      </dsp:txBody>
      <dsp:txXfrm>
        <a:off x="6924942" y="688901"/>
        <a:ext cx="2973535" cy="2973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3D65A-69D1-4876-9481-5F1D2AEAC76F}">
      <dsp:nvSpPr>
        <dsp:cNvPr id="0" name=""/>
        <dsp:cNvSpPr/>
      </dsp:nvSpPr>
      <dsp:spPr>
        <a:xfrm>
          <a:off x="0" y="2626263"/>
          <a:ext cx="2628900" cy="172311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Joining two tables can basically be done three ways:</a:t>
          </a:r>
        </a:p>
      </dsp:txBody>
      <dsp:txXfrm>
        <a:off x="0" y="2626263"/>
        <a:ext cx="2628900" cy="1723112"/>
      </dsp:txXfrm>
    </dsp:sp>
    <dsp:sp modelId="{C1553C8A-C33B-4CD8-AD52-21525DC30351}">
      <dsp:nvSpPr>
        <dsp:cNvPr id="0" name=""/>
        <dsp:cNvSpPr/>
      </dsp:nvSpPr>
      <dsp:spPr>
        <a:xfrm>
          <a:off x="2628900" y="2626263"/>
          <a:ext cx="7886700" cy="172311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a:t>Nested loop join: For Each row in dataset A, loop through each row of dataset B. </a:t>
          </a:r>
          <a:r>
            <a:rPr lang="en-US" sz="1400" kern="1200" dirty="0"/>
            <a:t>Or make a lookup or seek into something that for each row in A produces a dataset B.</a:t>
          </a:r>
        </a:p>
        <a:p>
          <a:pPr marL="0" lvl="0" indent="0" algn="l" defTabSz="622300">
            <a:lnSpc>
              <a:spcPct val="90000"/>
            </a:lnSpc>
            <a:spcBef>
              <a:spcPct val="0"/>
            </a:spcBef>
            <a:spcAft>
              <a:spcPct val="35000"/>
            </a:spcAft>
            <a:buNone/>
          </a:pPr>
          <a:r>
            <a:rPr lang="en-US" sz="1400" kern="1200"/>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a:p>
          <a:pPr marL="0" lvl="0" indent="0" algn="l" defTabSz="622300">
            <a:lnSpc>
              <a:spcPct val="90000"/>
            </a:lnSpc>
            <a:spcBef>
              <a:spcPct val="0"/>
            </a:spcBef>
            <a:spcAft>
              <a:spcPct val="35000"/>
            </a:spcAft>
            <a:buNone/>
          </a:pPr>
          <a:r>
            <a:rPr lang="en-US" sz="1400" kern="1200"/>
            <a:t>Merge join: When two datasets are both ordered by the join key.</a:t>
          </a:r>
        </a:p>
      </dsp:txBody>
      <dsp:txXfrm>
        <a:off x="2628900" y="2626263"/>
        <a:ext cx="7886700" cy="1723112"/>
      </dsp:txXfrm>
    </dsp:sp>
    <dsp:sp modelId="{42D18D2A-4E52-49DB-8FA7-3760456631E1}">
      <dsp:nvSpPr>
        <dsp:cNvPr id="0" name=""/>
        <dsp:cNvSpPr/>
      </dsp:nvSpPr>
      <dsp:spPr>
        <a:xfrm rot="10800000">
          <a:off x="0" y="1962"/>
          <a:ext cx="2628900" cy="172259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7D302F9-45AB-42D9-8A69-AA7FA83EB23A}">
      <dsp:nvSpPr>
        <dsp:cNvPr id="0" name=""/>
        <dsp:cNvSpPr/>
      </dsp:nvSpPr>
      <dsp:spPr>
        <a:xfrm rot="10800000">
          <a:off x="0" y="1962"/>
          <a:ext cx="2628900" cy="2650147"/>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89EFB9A-6F5D-417D-83ED-F22BC198C4C6}">
      <dsp:nvSpPr>
        <dsp:cNvPr id="0" name=""/>
        <dsp:cNvSpPr/>
      </dsp:nvSpPr>
      <dsp:spPr>
        <a:xfrm>
          <a:off x="2628900" y="1962"/>
          <a:ext cx="7886700" cy="172259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33E57-77AE-419B-BD72-9137A7B12246}">
      <dsp:nvSpPr>
        <dsp:cNvPr id="0" name=""/>
        <dsp:cNvSpPr/>
      </dsp:nvSpPr>
      <dsp:spPr>
        <a:xfrm rot="16200000">
          <a:off x="2338" y="1178"/>
          <a:ext cx="4348981" cy="434898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a:t>Legacy Cardinality Estimation</a:t>
          </a:r>
        </a:p>
        <a:p>
          <a:pPr marL="171450" lvl="1" indent="-171450" algn="l" defTabSz="711200">
            <a:lnSpc>
              <a:spcPct val="90000"/>
            </a:lnSpc>
            <a:spcBef>
              <a:spcPct val="0"/>
            </a:spcBef>
            <a:spcAft>
              <a:spcPct val="15000"/>
            </a:spcAft>
            <a:buChar char="•"/>
          </a:pPr>
          <a:r>
            <a:rPr lang="en-US" sz="1600" kern="1200"/>
            <a:t>The assumption is that users query for data that exists. Factor in predicate selectivity </a:t>
          </a:r>
          <a:r>
            <a:rPr lang="en-US" sz="1600" i="1" kern="1200"/>
            <a:t>before</a:t>
          </a:r>
          <a:r>
            <a:rPr lang="en-US" sz="1600" kern="1200"/>
            <a:t> calculating join selectivity.</a:t>
          </a:r>
        </a:p>
        <a:p>
          <a:pPr marL="171450" lvl="1" indent="-171450" algn="l" defTabSz="711200">
            <a:lnSpc>
              <a:spcPct val="90000"/>
            </a:lnSpc>
            <a:spcBef>
              <a:spcPct val="0"/>
            </a:spcBef>
            <a:spcAft>
              <a:spcPct val="15000"/>
            </a:spcAft>
            <a:buChar char="•"/>
          </a:pPr>
          <a:r>
            <a:rPr lang="en-US" sz="1600" kern="1200"/>
            <a:t>Simple Containment</a:t>
          </a:r>
        </a:p>
      </dsp:txBody>
      <dsp:txXfrm rot="5400000">
        <a:off x="2338" y="1088423"/>
        <a:ext cx="3587909" cy="2174491"/>
      </dsp:txXfrm>
    </dsp:sp>
    <dsp:sp modelId="{A1C62EA8-8247-4D60-A2BB-3C55126E355B}">
      <dsp:nvSpPr>
        <dsp:cNvPr id="0" name=""/>
        <dsp:cNvSpPr/>
      </dsp:nvSpPr>
      <dsp:spPr>
        <a:xfrm rot="5400000">
          <a:off x="6164280" y="1178"/>
          <a:ext cx="4348981" cy="434898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a:t>New Cardinality Estimation</a:t>
          </a:r>
        </a:p>
        <a:p>
          <a:pPr marL="171450" lvl="1" indent="-171450" algn="l" defTabSz="711200">
            <a:lnSpc>
              <a:spcPct val="90000"/>
            </a:lnSpc>
            <a:spcBef>
              <a:spcPct val="0"/>
            </a:spcBef>
            <a:spcAft>
              <a:spcPct val="15000"/>
            </a:spcAft>
            <a:buChar char="•"/>
          </a:pPr>
          <a:r>
            <a:rPr lang="en-US" sz="1600" kern="1200"/>
            <a:t>The assumption is that users sometimes query for data that does </a:t>
          </a:r>
          <a:r>
            <a:rPr lang="en-US" sz="1600" i="1" kern="1200"/>
            <a:t>not</a:t>
          </a:r>
          <a:r>
            <a:rPr lang="en-US" sz="1600" kern="1200"/>
            <a:t> exist. First calculate the join selectivity and then factor in the predicates selectivity.</a:t>
          </a:r>
        </a:p>
        <a:p>
          <a:pPr marL="171450" lvl="1" indent="-171450" algn="l" defTabSz="711200">
            <a:lnSpc>
              <a:spcPct val="90000"/>
            </a:lnSpc>
            <a:spcBef>
              <a:spcPct val="0"/>
            </a:spcBef>
            <a:spcAft>
              <a:spcPct val="15000"/>
            </a:spcAft>
            <a:buChar char="•"/>
          </a:pPr>
          <a:r>
            <a:rPr lang="en-US" sz="1600" kern="1200"/>
            <a:t>Base containement</a:t>
          </a:r>
        </a:p>
      </dsp:txBody>
      <dsp:txXfrm rot="-5400000">
        <a:off x="6925352" y="1088423"/>
        <a:ext cx="3587909" cy="21744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9EF37-157A-4656-AE7A-979A57476BA0}">
      <dsp:nvSpPr>
        <dsp:cNvPr id="0" name=""/>
        <dsp:cNvSpPr/>
      </dsp:nvSpPr>
      <dsp:spPr>
        <a:xfrm>
          <a:off x="1022198" y="620971"/>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105D1-921D-4630-B541-F4D2DC10FC71}">
      <dsp:nvSpPr>
        <dsp:cNvPr id="0" name=""/>
        <dsp:cNvSpPr/>
      </dsp:nvSpPr>
      <dsp:spPr>
        <a:xfrm>
          <a:off x="227599" y="2275873"/>
          <a:ext cx="2889450" cy="1454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Orders and orderliness come into an order system</a:t>
          </a:r>
          <a:endParaRPr lang="en-US" sz="2000" kern="1200" dirty="0"/>
        </a:p>
      </dsp:txBody>
      <dsp:txXfrm>
        <a:off x="227599" y="2275873"/>
        <a:ext cx="2889450" cy="1454493"/>
      </dsp:txXfrm>
    </dsp:sp>
    <dsp:sp modelId="{F8AA12CF-FC08-4E2D-9760-CBA29B65B585}">
      <dsp:nvSpPr>
        <dsp:cNvPr id="0" name=""/>
        <dsp:cNvSpPr/>
      </dsp:nvSpPr>
      <dsp:spPr>
        <a:xfrm>
          <a:off x="4417302" y="66959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DDE78-028C-4494-85A8-E17811AC0E82}">
      <dsp:nvSpPr>
        <dsp:cNvPr id="0" name=""/>
        <dsp:cNvSpPr/>
      </dsp:nvSpPr>
      <dsp:spPr>
        <a:xfrm>
          <a:off x="3622703" y="2421743"/>
          <a:ext cx="288945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Statistics are updated nightly</a:t>
          </a:r>
          <a:endParaRPr lang="en-US" sz="2000" kern="1200" dirty="0"/>
        </a:p>
      </dsp:txBody>
      <dsp:txXfrm>
        <a:off x="3622703" y="2421743"/>
        <a:ext cx="2889450" cy="1260000"/>
      </dsp:txXfrm>
    </dsp:sp>
    <dsp:sp modelId="{BFC7C0CF-43DE-48CF-9507-D8524232741A}">
      <dsp:nvSpPr>
        <dsp:cNvPr id="0" name=""/>
        <dsp:cNvSpPr/>
      </dsp:nvSpPr>
      <dsp:spPr>
        <a:xfrm>
          <a:off x="8002777" y="66959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C0718-539F-4890-9FE0-F350C58B8E95}">
      <dsp:nvSpPr>
        <dsp:cNvPr id="0" name=""/>
        <dsp:cNvSpPr/>
      </dsp:nvSpPr>
      <dsp:spPr>
        <a:xfrm>
          <a:off x="7017807" y="2421743"/>
          <a:ext cx="3270192"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In the morning and at noon every day, the warehouse system downloads the orders, to start picking.</a:t>
          </a:r>
          <a:endParaRPr lang="en-US" sz="2000" kern="1200" dirty="0"/>
        </a:p>
      </dsp:txBody>
      <dsp:txXfrm>
        <a:off x="7017807" y="2421743"/>
        <a:ext cx="3270192" cy="126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99412-9A6D-4571-8E1F-88795C350C70}">
      <dsp:nvSpPr>
        <dsp:cNvPr id="0" name=""/>
        <dsp:cNvSpPr/>
      </dsp:nvSpPr>
      <dsp:spPr>
        <a:xfrm>
          <a:off x="2250914" y="939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5B9EC-A9F9-4894-8B9B-784628091B2A}">
      <dsp:nvSpPr>
        <dsp:cNvPr id="0" name=""/>
        <dsp:cNvSpPr/>
      </dsp:nvSpPr>
      <dsp:spPr>
        <a:xfrm>
          <a:off x="2718914" y="5619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100987-D10D-4218-A5F8-FB20EB01D8BA}">
      <dsp:nvSpPr>
        <dsp:cNvPr id="0" name=""/>
        <dsp:cNvSpPr/>
      </dsp:nvSpPr>
      <dsp:spPr>
        <a:xfrm>
          <a:off x="1548914" y="2973902"/>
          <a:ext cx="360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Old-school: Enable trace flags</a:t>
          </a:r>
          <a:endParaRPr lang="en-US" sz="2000" kern="1200" dirty="0"/>
        </a:p>
      </dsp:txBody>
      <dsp:txXfrm>
        <a:off x="1548914" y="2973902"/>
        <a:ext cx="3600000" cy="1125000"/>
      </dsp:txXfrm>
    </dsp:sp>
    <dsp:sp modelId="{98FE622F-4F36-4F56-8005-4E151C4E6CDE}">
      <dsp:nvSpPr>
        <dsp:cNvPr id="0" name=""/>
        <dsp:cNvSpPr/>
      </dsp:nvSpPr>
      <dsp:spPr>
        <a:xfrm>
          <a:off x="6480914" y="939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218196-F942-438B-A36D-F1E38CA9E043}">
      <dsp:nvSpPr>
        <dsp:cNvPr id="0" name=""/>
        <dsp:cNvSpPr/>
      </dsp:nvSpPr>
      <dsp:spPr>
        <a:xfrm>
          <a:off x="6948914" y="5619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499EA-77F6-4827-A4CB-F28BAAB99728}">
      <dsp:nvSpPr>
        <dsp:cNvPr id="0" name=""/>
        <dsp:cNvSpPr/>
      </dsp:nvSpPr>
      <dsp:spPr>
        <a:xfrm>
          <a:off x="5778914" y="2973902"/>
          <a:ext cx="360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Since SQL Server 2016: SQL Server try detecting ascending key and </a:t>
          </a:r>
          <a:r>
            <a:rPr lang="en-GB" sz="2000" kern="1200"/>
            <a:t>estimate accordingly</a:t>
          </a:r>
          <a:endParaRPr lang="en-US" sz="2000" kern="1200" dirty="0"/>
        </a:p>
      </dsp:txBody>
      <dsp:txXfrm>
        <a:off x="5778914" y="2973902"/>
        <a:ext cx="3600000" cy="112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0B989-6AB2-4BC2-AFA0-90F2C075EFB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A5A0FB-1F42-4DC6-AE95-0212537F526B}">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D9EFE3-40E3-4417-AF8B-104BB971D15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dirty="0"/>
            <a:t>Add a new </a:t>
          </a:r>
          <a:r>
            <a:rPr lang="en-GB" sz="2500" kern="1200" dirty="0" err="1"/>
            <a:t>color</a:t>
          </a:r>
          <a:r>
            <a:rPr lang="en-GB" sz="2500" kern="1200" dirty="0"/>
            <a:t> to an assortment</a:t>
          </a:r>
          <a:endParaRPr lang="en-US" sz="2500" kern="1200" dirty="0"/>
        </a:p>
      </dsp:txBody>
      <dsp:txXfrm>
        <a:off x="1507738" y="707092"/>
        <a:ext cx="9007861" cy="1305401"/>
      </dsp:txXfrm>
    </dsp:sp>
    <dsp:sp modelId="{D666C2D6-636B-4990-9F0E-03C36155AA13}">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B1E444-ED14-4DF1-B32B-A4D669A61B7B}">
      <dsp:nvSpPr>
        <dsp:cNvPr id="0" name=""/>
        <dsp:cNvSpPr/>
      </dsp:nvSpPr>
      <dsp:spPr>
        <a:xfrm>
          <a:off x="394883" y="2632559"/>
          <a:ext cx="717970" cy="7179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4E586C6-4751-4E8E-BCF4-6D9E32A42B8A}">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a:t>Auto Update Stats is disabled</a:t>
          </a:r>
          <a:endParaRPr lang="en-US" sz="2500" kern="1200"/>
        </a:p>
      </dsp:txBody>
      <dsp:txXfrm>
        <a:off x="1507738" y="2338844"/>
        <a:ext cx="4732020" cy="1305401"/>
      </dsp:txXfrm>
    </dsp:sp>
    <dsp:sp modelId="{E94B8072-D75A-48FB-B161-AC7B09898FE0}">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GB" sz="1800" kern="1200"/>
            <a:t>Or auto update stats async is enabled and we’re unlucky No.1</a:t>
          </a:r>
          <a:endParaRPr lang="en-US" sz="1800" kern="1200"/>
        </a:p>
      </dsp:txBody>
      <dsp:txXfrm>
        <a:off x="6239758" y="2338844"/>
        <a:ext cx="4275841" cy="13054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A3D36-FE25-4690-8205-7CE8A6492BF9}">
      <dsp:nvSpPr>
        <dsp:cNvPr id="0" name=""/>
        <dsp:cNvSpPr/>
      </dsp:nvSpPr>
      <dsp:spPr>
        <a:xfrm>
          <a:off x="393" y="119661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459CC-8CE7-42F2-B263-C22B37FDF849}">
      <dsp:nvSpPr>
        <dsp:cNvPr id="0" name=""/>
        <dsp:cNvSpPr/>
      </dsp:nvSpPr>
      <dsp:spPr>
        <a:xfrm>
          <a:off x="393"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dirty="0"/>
            <a:t>Optimize for a known value</a:t>
          </a:r>
          <a:endParaRPr lang="en-US" sz="2100" kern="1200" dirty="0"/>
        </a:p>
      </dsp:txBody>
      <dsp:txXfrm>
        <a:off x="393" y="2379378"/>
        <a:ext cx="3138750" cy="470812"/>
      </dsp:txXfrm>
    </dsp:sp>
    <dsp:sp modelId="{95576408-F2D5-4ED7-A5FD-347832593DCA}">
      <dsp:nvSpPr>
        <dsp:cNvPr id="0" name=""/>
        <dsp:cNvSpPr/>
      </dsp:nvSpPr>
      <dsp:spPr>
        <a:xfrm>
          <a:off x="393"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3C16CA17-035D-4FDE-BF4D-BBD2D244BFCF}">
      <dsp:nvSpPr>
        <dsp:cNvPr id="0" name=""/>
        <dsp:cNvSpPr/>
      </dsp:nvSpPr>
      <dsp:spPr>
        <a:xfrm>
          <a:off x="3688425" y="1196617"/>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2578F-D07E-4890-A5F4-3BA3A5C91927}">
      <dsp:nvSpPr>
        <dsp:cNvPr id="0" name=""/>
        <dsp:cNvSpPr/>
      </dsp:nvSpPr>
      <dsp:spPr>
        <a:xfrm>
          <a:off x="3688425"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Optimize for unknown</a:t>
          </a:r>
          <a:endParaRPr lang="en-US" sz="2100" kern="1200"/>
        </a:p>
      </dsp:txBody>
      <dsp:txXfrm>
        <a:off x="3688425" y="2379378"/>
        <a:ext cx="3138750" cy="470812"/>
      </dsp:txXfrm>
    </dsp:sp>
    <dsp:sp modelId="{6BD9770B-F140-4DA1-A3D8-9DDB5AA36AC7}">
      <dsp:nvSpPr>
        <dsp:cNvPr id="0" name=""/>
        <dsp:cNvSpPr/>
      </dsp:nvSpPr>
      <dsp:spPr>
        <a:xfrm>
          <a:off x="3688425"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DA2DADAD-16A0-475F-8C85-42C5C33164A3}">
      <dsp:nvSpPr>
        <dsp:cNvPr id="0" name=""/>
        <dsp:cNvSpPr/>
      </dsp:nvSpPr>
      <dsp:spPr>
        <a:xfrm>
          <a:off x="7376456" y="1196617"/>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D8D23-E811-407F-B256-1CC8AFD0D2E6}">
      <dsp:nvSpPr>
        <dsp:cNvPr id="0" name=""/>
        <dsp:cNvSpPr/>
      </dsp:nvSpPr>
      <dsp:spPr>
        <a:xfrm>
          <a:off x="7376456"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Force a good plan</a:t>
          </a:r>
          <a:endParaRPr lang="en-US" sz="2100" kern="1200"/>
        </a:p>
      </dsp:txBody>
      <dsp:txXfrm>
        <a:off x="7376456" y="2379378"/>
        <a:ext cx="3138750" cy="470812"/>
      </dsp:txXfrm>
    </dsp:sp>
    <dsp:sp modelId="{0FBFE4A3-6E9A-4AF6-B5F3-96BA1619DD14}">
      <dsp:nvSpPr>
        <dsp:cNvPr id="0" name=""/>
        <dsp:cNvSpPr/>
      </dsp:nvSpPr>
      <dsp:spPr>
        <a:xfrm>
          <a:off x="7376456"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a:t>Be careful!!</a:t>
          </a:r>
          <a:endParaRPr lang="en-US" sz="1500" kern="1200"/>
        </a:p>
      </dsp:txBody>
      <dsp:txXfrm>
        <a:off x="7376456" y="2889353"/>
        <a:ext cx="3138750" cy="2653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EE31-FDE7-405F-BDBC-D6579225752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8F0D670-293F-42E1-B0DE-0DED58F64D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FE170FE-8E6F-40C0-AF08-FD0D59A2CFA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a:t>Dive deeper into the decision tree of SQL Server</a:t>
          </a:r>
          <a:endParaRPr lang="en-US" sz="1800" kern="1200"/>
        </a:p>
      </dsp:txBody>
      <dsp:txXfrm>
        <a:off x="1435590" y="531"/>
        <a:ext cx="9080009" cy="1242935"/>
      </dsp:txXfrm>
    </dsp:sp>
    <dsp:sp modelId="{7B75FA4C-EB5B-4D15-B5F5-1037F8506DA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B496938-2B03-4155-8A88-EA12B47F7CA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D92A2B-D6D0-4B0B-B923-C703B82E8C5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a:t>Trace flags (with QUERYTRACEON)</a:t>
          </a:r>
          <a:endParaRPr lang="en-US" sz="1800" kern="1200"/>
        </a:p>
      </dsp:txBody>
      <dsp:txXfrm>
        <a:off x="1435590" y="1554201"/>
        <a:ext cx="9080009" cy="1242935"/>
      </dsp:txXfrm>
    </dsp:sp>
    <dsp:sp modelId="{0F02A5FE-A109-4835-A00C-59F74DA2BDA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E3B91DE-9077-4FF4-943F-69F10635778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C5BF03-74CA-45EE-936B-10D157CA91D1}">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dirty="0"/>
            <a:t>Or with extended event </a:t>
          </a:r>
          <a:r>
            <a:rPr lang="en-US" sz="1800" kern="1200" dirty="0" err="1"/>
            <a:t>sqlserver.query_optimizer_estimate_cardinality</a:t>
          </a:r>
          <a:endParaRPr lang="en-US" sz="1800" kern="1200" dirty="0"/>
        </a:p>
      </dsp:txBody>
      <dsp:txXfrm>
        <a:off x="1435590" y="3107870"/>
        <a:ext cx="4732020" cy="1242935"/>
      </dsp:txXfrm>
    </dsp:sp>
    <dsp:sp modelId="{E8D656A7-45D9-4C0C-8D55-5B8D211F8A56}">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Be careful – there’s a lot of data coming out from this event</a:t>
          </a:r>
          <a:r>
            <a:rPr lang="en-GB" sz="1400" kern="1200"/>
            <a:t>.</a:t>
          </a:r>
          <a:endParaRPr lang="en-US" sz="1400" kern="1200"/>
        </a:p>
      </dsp:txBody>
      <dsp:txXfrm>
        <a:off x="6167610" y="3107870"/>
        <a:ext cx="434798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16.4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45,'48'0,"0"-3,49-8,-45 5,1 3,87 5,-35 1,-61-5,-31 1,0 0,0 1,1 0,-1 1,0 0,0 1,0 1,0 0,24 9,-19-4,0-1,1-2,0 1,0-2,0-1,1 0,-1-1,24-2,-9 2,43 7,-24-2,-1-3,1-2,57-5,-4 0,-83 3,-1-1,0 1,0 1,0 1,-1 1,1 1,29 9,-26-7,0-1,1 0,-1-2,1-2,-1 0,47-4,4 0,-55 2,1-1,-1-2,30-7,-28 5,1 1,33-3,21-1,-54 5,46-2,769 6,-650-19,-133 19,93-14,-115 11,55 0,-68 4,0 0,0-2,0-1,0-1,0 0,40-13,-40 10,0 2,0 0,0 1,1 2,-1 0,1 1,28 4,20-1,8-5,86 4,-151 0,-1 1,0 0,0 1,0 0,16 8,-17-7,0 0,0-1,0 0,0-1,1 0,18 2,59 4,-51-5,42 1,-31-5,-41-1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29.9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87,'1742'0,"-1709"-2,51-9,-36 4,1 0,-19 2,58-1,38 4,104 5,184 15,-352-16,73 11,-75-8,-36-3,0 1,0 0,31 10,-28-7,1-1,-1-2,1 0,-1-2,1-1,0-1,48-9,70-1,-105 10,41-7,38-2,28-8,-126 16,0 0,0-1,0-1,41-13,-44 13,0 0,1 2,36-1,35-5,-66 5,1 0,44 3,14-2,-61-4,-19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34.13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1 108,'258'15,"-236"-13,-11-2,0 0,-1-1,1 0,-1 0,1-1,-1-1,20-6,21-6,-4 6,1 3,78-2,-82 6,76-14,-78 8,87-3,19-8,-138 19,-4 1,-1-1,1 0,0 0,-1-1,1 0,-1 0,1 0,-1-1,11-4,-12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AC50A5-32B2-4F33-BDBC-52FA1EC81873}"/>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ED9F95C1-A0A4-47C0-AACE-1B8180812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D373E564-C5E6-493C-8B4C-B442EDE5773E}"/>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F978F838-B54B-46B0-AB6D-46827925A754}"/>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12033C3-B53A-405D-905A-F0C1BD9CF3A9}"/>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53856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4ECF4B-07AF-49E4-93B3-82A821CF0ABD}"/>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234F6700-B03C-4F22-9A88-BEDBD341B512}"/>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88FE7BBB-0B84-4960-8161-F61CC4EA4C9C}"/>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7BF6BD1C-C95A-4E7D-9B92-B5D5AE39DE1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C5AB5FB-0473-49D9-9443-3CBB1C38078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3004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A9397515-E945-468A-853C-D5A20E4D9B0F}"/>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B378652F-285A-4685-B12C-F999786452EB}"/>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462127C-4475-4D91-85DA-570B912493A3}"/>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C7FB0228-978A-4685-9095-58A2450A1F75}"/>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316932BD-CA0A-49B8-979B-EB7EC4088A9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87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pic>
        <p:nvPicPr>
          <p:cNvPr id="18" name="Bild 17">
            <a:extLst>
              <a:ext uri="{FF2B5EF4-FFF2-40B4-BE49-F238E27FC236}">
                <a16:creationId xmlns:a16="http://schemas.microsoft.com/office/drawing/2014/main" id="{42BCFCD7-74CB-442B-9206-4BBDA1D162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7593" y="4100975"/>
            <a:ext cx="2736965" cy="2736965"/>
          </a:xfrm>
          <a:prstGeom prst="rect">
            <a:avLst/>
          </a:prstGeom>
        </p:spPr>
      </p:pic>
    </p:spTree>
    <p:extLst>
      <p:ext uri="{BB962C8B-B14F-4D97-AF65-F5344CB8AC3E}">
        <p14:creationId xmlns:p14="http://schemas.microsoft.com/office/powerpoint/2010/main" val="230446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8121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302675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Date Placeholder 4"/>
          <p:cNvSpPr>
            <a:spLocks noGrp="1"/>
          </p:cNvSpPr>
          <p:nvPr>
            <p:ph type="dt" sz="half" idx="10"/>
          </p:nvPr>
        </p:nvSpPr>
        <p:spPr/>
        <p:txBody>
          <a:bodyPr/>
          <a:lstStyle/>
          <a:p>
            <a:fld id="{EB712588-04B1-427B-82EE-E8DB90309F08}" type="datetimeFigureOut">
              <a:rPr lang="en-US"/>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3081053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Date Placeholder 6"/>
          <p:cNvSpPr>
            <a:spLocks noGrp="1"/>
          </p:cNvSpPr>
          <p:nvPr>
            <p:ph type="dt" sz="half" idx="10"/>
          </p:nvPr>
        </p:nvSpPr>
        <p:spPr/>
        <p:txBody>
          <a:bodyPr/>
          <a:lstStyle/>
          <a:p>
            <a:fld id="{B61BEF0D-F0BB-DE4B-95CE-6DB70DBA9567}" type="datetimeFigureOut">
              <a:rPr lang="en-US"/>
              <a:pPr/>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64992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a:t>Klicka här för att ändra mall för rubrikformat</a:t>
            </a:r>
            <a:endParaRPr lang="en-US"/>
          </a:p>
        </p:txBody>
      </p:sp>
      <p:sp>
        <p:nvSpPr>
          <p:cNvPr id="3" name="Date Placeholder 2"/>
          <p:cNvSpPr>
            <a:spLocks noGrp="1"/>
          </p:cNvSpPr>
          <p:nvPr>
            <p:ph type="dt" sz="half" idx="10"/>
          </p:nvPr>
        </p:nvSpPr>
        <p:spPr/>
        <p:txBody>
          <a:bodyPr/>
          <a:lstStyle/>
          <a:p>
            <a:fld id="{B61BEF0D-F0BB-DE4B-95CE-6DB70DBA9567}" type="datetimeFigureOut">
              <a:rPr lang="en-US"/>
              <a:pPr/>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571529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203149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a:t>Klicka här för att ändra mall för rubrikformat</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2A54C80-263E-416B-A8E0-580EDEADCBDC}" type="datetimeFigureOut">
              <a:rPr lang="en-US"/>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66354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B9F8AD1-F489-46FF-8B80-6EC9E61DB84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708B8B4-CED4-47F2-90BE-48ADFF340E8D}"/>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6FD150FF-BBD0-407E-A9B8-2DC6D3555C47}"/>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9DE114AB-D20D-4A8A-9091-F798C054705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B13F578-70CF-4ADA-86CF-8870FF398C9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7999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a:t>Klicka här för att ändra mall för rubrikformat</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B61BEF0D-F0BB-DE4B-95CE-6DB70DBA9567}" type="datetimeFigureOut">
              <a:rPr lang="en-US"/>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48559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48841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50594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789273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4694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362419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55C6B4A9-1611-4792-9094-5F34BCA07E0B}" type="datetimeFigureOut">
              <a:rPr lang="en-US"/>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3476538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a:t>Klicka här för att ändra mall för rubrikformat</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B61BEF0D-F0BB-DE4B-95CE-6DB70DBA9567}" type="datetimeFigureOut">
              <a:rPr lang="en-US"/>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79917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468501A-EA8D-4253-BF73-3A2D75D145F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76BF27F3-6B64-4143-BE80-B5F62C362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7D9B658-22C9-45B4-9D57-E9B17F1C3332}"/>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83919014-BAE2-46F4-AA9C-D78D800557F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638611C-A443-473B-912C-9080B9E7068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577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2369FF8-BFC2-41B0-944A-D1E8B4C38336}"/>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BD7FB7F1-B73A-4E43-A1D1-3EDF695EEAD0}"/>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B6844909-D411-441D-9375-5F9727A4563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245752F7-2B4E-4209-BC85-E71C2E46F0A6}"/>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6" name="Platshållare för sidfot 5">
            <a:extLst>
              <a:ext uri="{FF2B5EF4-FFF2-40B4-BE49-F238E27FC236}">
                <a16:creationId xmlns:a16="http://schemas.microsoft.com/office/drawing/2014/main" id="{FD95348B-A50D-41DF-BAE5-43E1209E44E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26A6F99-FEE3-4961-9695-3239D3368BD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6128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113B48C-8EBB-413D-AE8B-5CA2DE9CFDA6}"/>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A482346-DF9D-48DC-B446-36CC4057A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2DD46AA-9AA5-4103-9BF8-E15248AD12A7}"/>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3FB07C2C-4398-4DB4-9BBE-C9A965C1B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35A82596-5AB8-4C0A-9C47-A6155AF15E23}"/>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151FCC92-EFEA-4599-836B-03071D6763EF}"/>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8" name="Platshållare för sidfot 7">
            <a:extLst>
              <a:ext uri="{FF2B5EF4-FFF2-40B4-BE49-F238E27FC236}">
                <a16:creationId xmlns:a16="http://schemas.microsoft.com/office/drawing/2014/main" id="{1268E946-E896-4066-BF81-2D6D9BADE248}"/>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22C21B30-4DAF-45FD-9086-1CB721A154AA}"/>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207590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B43DC30-A3C3-4E7D-B24E-03E3E5FB0910}"/>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F7CC46ED-2BDB-48EA-921D-938ED8728B6A}"/>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4" name="Platshållare för sidfot 3">
            <a:extLst>
              <a:ext uri="{FF2B5EF4-FFF2-40B4-BE49-F238E27FC236}">
                <a16:creationId xmlns:a16="http://schemas.microsoft.com/office/drawing/2014/main" id="{DD221FDF-DB15-4BED-B5FB-B5DA6B9ED566}"/>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2679DB8C-88B4-4A03-8629-B1C47E163EBE}"/>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199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1C4CF8C8-4B6F-4B85-8370-C8D52744552C}"/>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3" name="Platshållare för sidfot 2">
            <a:extLst>
              <a:ext uri="{FF2B5EF4-FFF2-40B4-BE49-F238E27FC236}">
                <a16:creationId xmlns:a16="http://schemas.microsoft.com/office/drawing/2014/main" id="{5F62FC40-5BE5-4ADE-A586-6880DD5773B3}"/>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600E7C49-C3E7-448B-8E1B-0ABE2321C0AF}"/>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418088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F1D8317-F82D-481E-99FF-F8A60B00D709}"/>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E5219B0-EF55-4ACD-AA80-FAF20DAB6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8CF38532-F305-464D-B061-9B933ECC8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36E6DC6B-E836-48B9-8089-EF0C06036723}"/>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6" name="Platshållare för sidfot 5">
            <a:extLst>
              <a:ext uri="{FF2B5EF4-FFF2-40B4-BE49-F238E27FC236}">
                <a16:creationId xmlns:a16="http://schemas.microsoft.com/office/drawing/2014/main" id="{E50670FB-51E0-4336-9076-A67C46FFF533}"/>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F1B9B24-7C44-4F44-9D9F-56480090A6F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89578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F1BDF6-6A10-4C2A-9C18-EEAA384A40E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BDFAFE73-E890-4741-8D3D-0F02EB714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9997ABEE-CAAA-4D85-9D2C-816186DB2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BC36404B-AAEA-445B-AC46-14DA1DF61A4E}"/>
              </a:ext>
            </a:extLst>
          </p:cNvPr>
          <p:cNvSpPr>
            <a:spLocks noGrp="1"/>
          </p:cNvSpPr>
          <p:nvPr>
            <p:ph type="dt" sz="half" idx="10"/>
          </p:nvPr>
        </p:nvSpPr>
        <p:spPr/>
        <p:txBody>
          <a:bodyPr/>
          <a:lstStyle/>
          <a:p>
            <a:fld id="{B60A8D4B-755B-43D6-8254-F98F6408E649}" type="datetimeFigureOut">
              <a:rPr lang="sv-SE" smtClean="0"/>
              <a:t>2024-06-07</a:t>
            </a:fld>
            <a:endParaRPr lang="sv-SE"/>
          </a:p>
        </p:txBody>
      </p:sp>
      <p:sp>
        <p:nvSpPr>
          <p:cNvPr id="6" name="Platshållare för sidfot 5">
            <a:extLst>
              <a:ext uri="{FF2B5EF4-FFF2-40B4-BE49-F238E27FC236}">
                <a16:creationId xmlns:a16="http://schemas.microsoft.com/office/drawing/2014/main" id="{340F4387-52F6-4E58-930E-A181879B04EF}"/>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60A76EF-E6FF-4FC9-A8EA-A7C11635B520}"/>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36747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F0F7132-3AF5-4A83-870E-B0ADA3A7F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EF090A0-DEE5-460B-960C-F669EAD02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BEC3251-3556-4469-B6C7-FEDCB1DBC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A8D4B-755B-43D6-8254-F98F6408E649}" type="datetimeFigureOut">
              <a:rPr lang="sv-SE" smtClean="0"/>
              <a:t>2024-06-07</a:t>
            </a:fld>
            <a:endParaRPr lang="sv-SE"/>
          </a:p>
        </p:txBody>
      </p:sp>
      <p:sp>
        <p:nvSpPr>
          <p:cNvPr id="5" name="Platshållare för sidfot 4">
            <a:extLst>
              <a:ext uri="{FF2B5EF4-FFF2-40B4-BE49-F238E27FC236}">
                <a16:creationId xmlns:a16="http://schemas.microsoft.com/office/drawing/2014/main" id="{6B460D35-56C5-47CB-B94E-F640E5140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8BEA9DF2-CCF4-437C-8934-ACC803D209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1E53A-B0A7-46D8-87A7-2790073F4275}" type="slidenum">
              <a:rPr lang="sv-SE" smtClean="0"/>
              <a:t>‹#›</a:t>
            </a:fld>
            <a:endParaRPr lang="sv-SE"/>
          </a:p>
        </p:txBody>
      </p:sp>
    </p:spTree>
    <p:extLst>
      <p:ext uri="{BB962C8B-B14F-4D97-AF65-F5344CB8AC3E}">
        <p14:creationId xmlns:p14="http://schemas.microsoft.com/office/powerpoint/2010/main" val="3109523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00000">
              <a:srgbClr val="FFCCCC"/>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6/7/2024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a:pPr/>
              <a:t>‹#›</a:t>
            </a:fld>
            <a:endParaRPr lang="en-US"/>
          </a:p>
        </p:txBody>
      </p:sp>
      <p:pic>
        <p:nvPicPr>
          <p:cNvPr id="9" name="Bild 8">
            <a:extLst>
              <a:ext uri="{FF2B5EF4-FFF2-40B4-BE49-F238E27FC236}">
                <a16:creationId xmlns:a16="http://schemas.microsoft.com/office/drawing/2014/main" id="{40A61AF8-6CA2-4DC0-AB0C-54B2BDCB308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634870" y="4988252"/>
            <a:ext cx="1849688" cy="1849688"/>
          </a:xfrm>
          <a:prstGeom prst="rect">
            <a:avLst/>
          </a:prstGeom>
        </p:spPr>
      </p:pic>
    </p:spTree>
    <p:extLst>
      <p:ext uri="{BB962C8B-B14F-4D97-AF65-F5344CB8AC3E}">
        <p14:creationId xmlns:p14="http://schemas.microsoft.com/office/powerpoint/2010/main" val="3612189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Roboto Light" panose="02000000000000000000" pitchFamily="2" charset="0"/>
          <a:ea typeface="Roboto Light" panose="02000000000000000000" pitchFamily="2" charset="0"/>
          <a:cs typeface="Roboto Light" panose="02000000000000000000" pitchFamily="2"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png"/><Relationship Id="rId7"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xm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descr="En bild som visar tecknad serie, person, skärmbild&#10;&#10;Automatiskt genererad beskrivning">
            <a:extLst>
              <a:ext uri="{FF2B5EF4-FFF2-40B4-BE49-F238E27FC236}">
                <a16:creationId xmlns:a16="http://schemas.microsoft.com/office/drawing/2014/main" id="{4B86CBCF-A6A5-4115-AF02-387C3A5F6597}"/>
              </a:ext>
            </a:extLst>
          </p:cNvPr>
          <p:cNvPicPr>
            <a:picLocks noChangeAspect="1"/>
          </p:cNvPicPr>
          <p:nvPr/>
        </p:nvPicPr>
        <p:blipFill rotWithShape="1">
          <a:blip r:embed="rId2">
            <a:extLst>
              <a:ext uri="{28A0092B-C50C-407E-A947-70E740481C1C}">
                <a14:useLocalDpi xmlns:a14="http://schemas.microsoft.com/office/drawing/2010/main" val="0"/>
              </a:ext>
            </a:extLst>
          </a:blip>
          <a:srcRect t="25248" r="9089" b="2829"/>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ubrik 1">
            <a:extLst>
              <a:ext uri="{FF2B5EF4-FFF2-40B4-BE49-F238E27FC236}">
                <a16:creationId xmlns:a16="http://schemas.microsoft.com/office/drawing/2014/main" id="{9FCD2821-1AF6-4543-90D1-878B64DDC7F7}"/>
              </a:ext>
            </a:extLst>
          </p:cNvPr>
          <p:cNvSpPr>
            <a:spLocks noGrp="1"/>
          </p:cNvSpPr>
          <p:nvPr>
            <p:ph type="ctrTitle"/>
          </p:nvPr>
        </p:nvSpPr>
        <p:spPr>
          <a:xfrm>
            <a:off x="477981" y="1122363"/>
            <a:ext cx="4023360" cy="3204134"/>
          </a:xfrm>
        </p:spPr>
        <p:txBody>
          <a:bodyPr anchor="b">
            <a:normAutofit/>
          </a:bodyPr>
          <a:lstStyle/>
          <a:p>
            <a:pPr algn="l"/>
            <a:r>
              <a:rPr lang="sv-SE" sz="4800" b="1">
                <a:latin typeface="Roboto Black" panose="02000000000000000000" pitchFamily="2" charset="0"/>
                <a:ea typeface="Roboto Black" panose="02000000000000000000" pitchFamily="2" charset="0"/>
              </a:rPr>
              <a:t>Are You Drunk Sql Server?</a:t>
            </a:r>
            <a:br>
              <a:rPr lang="sv-SE" sz="4800" b="1">
                <a:latin typeface="Roboto Black" panose="02000000000000000000" pitchFamily="2" charset="0"/>
                <a:ea typeface="Roboto Black" panose="02000000000000000000" pitchFamily="2" charset="0"/>
              </a:rPr>
            </a:br>
            <a:endParaRPr lang="sv-SE" sz="4800"/>
          </a:p>
        </p:txBody>
      </p:sp>
      <p:sp>
        <p:nvSpPr>
          <p:cNvPr id="3" name="Underrubrik 2">
            <a:extLst>
              <a:ext uri="{FF2B5EF4-FFF2-40B4-BE49-F238E27FC236}">
                <a16:creationId xmlns:a16="http://schemas.microsoft.com/office/drawing/2014/main" id="{7F5CCE3C-7B3B-46EF-AF69-6F8FCF149E00}"/>
              </a:ext>
            </a:extLst>
          </p:cNvPr>
          <p:cNvSpPr>
            <a:spLocks noGrp="1"/>
          </p:cNvSpPr>
          <p:nvPr>
            <p:ph type="subTitle" idx="1"/>
          </p:nvPr>
        </p:nvSpPr>
        <p:spPr>
          <a:xfrm>
            <a:off x="477980" y="4872922"/>
            <a:ext cx="4023359" cy="1208141"/>
          </a:xfrm>
        </p:spPr>
        <p:txBody>
          <a:bodyPr>
            <a:normAutofit/>
          </a:bodyPr>
          <a:lstStyle/>
          <a:p>
            <a:pPr algn="l"/>
            <a:endParaRPr lang="sv-SE" sz="2000" b="1">
              <a:latin typeface="Roboto Black" panose="02000000000000000000" pitchFamily="2" charset="0"/>
              <a:ea typeface="Roboto Black" panose="02000000000000000000" pitchFamily="2" charset="0"/>
            </a:endParaRPr>
          </a:p>
          <a:p>
            <a:pPr algn="l"/>
            <a:r>
              <a:rPr lang="sv-SE" sz="2000" b="1">
                <a:latin typeface="Roboto Black" panose="02000000000000000000" pitchFamily="2" charset="0"/>
                <a:ea typeface="Roboto Black" panose="02000000000000000000" pitchFamily="2" charset="0"/>
              </a:rPr>
              <a:t>Where did that estimate come from?</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992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6D26A643-BA72-5967-71B7-3E5403B106C3}"/>
              </a:ext>
            </a:extLst>
          </p:cNvPr>
          <p:cNvSpPr>
            <a:spLocks noGrp="1"/>
          </p:cNvSpPr>
          <p:nvPr>
            <p:ph type="title"/>
          </p:nvPr>
        </p:nvSpPr>
        <p:spPr>
          <a:xfrm>
            <a:off x="1245072" y="1289765"/>
            <a:ext cx="3651101" cy="4270963"/>
          </a:xfrm>
        </p:spPr>
        <p:txBody>
          <a:bodyPr anchor="ctr">
            <a:normAutofit/>
          </a:bodyPr>
          <a:lstStyle/>
          <a:p>
            <a:pPr algn="ctr"/>
            <a:r>
              <a:rPr lang="sv-SE" sz="5600">
                <a:solidFill>
                  <a:srgbClr val="FFFFFF"/>
                </a:solidFill>
              </a:rPr>
              <a:t>Parameter Sniffing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Platshållare för innehåll 2">
            <a:extLst>
              <a:ext uri="{FF2B5EF4-FFF2-40B4-BE49-F238E27FC236}">
                <a16:creationId xmlns:a16="http://schemas.microsoft.com/office/drawing/2014/main" id="{B9AF6E73-DFCC-7B85-B426-674A0CF2017A}"/>
              </a:ext>
            </a:extLst>
          </p:cNvPr>
          <p:cNvSpPr>
            <a:spLocks noGrp="1"/>
          </p:cNvSpPr>
          <p:nvPr>
            <p:ph idx="1"/>
          </p:nvPr>
        </p:nvSpPr>
        <p:spPr>
          <a:xfrm>
            <a:off x="6297233" y="518400"/>
            <a:ext cx="4771607" cy="5837949"/>
          </a:xfrm>
        </p:spPr>
        <p:txBody>
          <a:bodyPr anchor="ctr">
            <a:normAutofit/>
          </a:bodyPr>
          <a:lstStyle/>
          <a:p>
            <a:r>
              <a:rPr lang="sv-SE" sz="1900" dirty="0" err="1">
                <a:solidFill>
                  <a:schemeClr val="tx1">
                    <a:alpha val="80000"/>
                  </a:schemeClr>
                </a:solidFill>
              </a:rPr>
              <a:t>Imagine</a:t>
            </a:r>
            <a:r>
              <a:rPr lang="sv-SE" sz="1900" dirty="0">
                <a:solidFill>
                  <a:schemeClr val="tx1">
                    <a:alpha val="80000"/>
                  </a:schemeClr>
                </a:solidFill>
              </a:rPr>
              <a:t> a 12 table </a:t>
            </a:r>
            <a:r>
              <a:rPr lang="sv-SE" sz="1900" dirty="0" err="1">
                <a:solidFill>
                  <a:schemeClr val="tx1">
                    <a:alpha val="80000"/>
                  </a:schemeClr>
                </a:solidFill>
              </a:rPr>
              <a:t>join</a:t>
            </a:r>
            <a:endParaRPr lang="sv-SE" sz="1900" dirty="0">
              <a:solidFill>
                <a:schemeClr val="tx1">
                  <a:alpha val="80000"/>
                </a:schemeClr>
              </a:solidFill>
            </a:endParaRPr>
          </a:p>
          <a:p>
            <a:r>
              <a:rPr lang="sv-SE" sz="1900" dirty="0">
                <a:solidFill>
                  <a:schemeClr val="tx1">
                    <a:alpha val="80000"/>
                  </a:schemeClr>
                </a:solidFill>
              </a:rPr>
              <a:t>…</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runs</a:t>
            </a:r>
            <a:r>
              <a:rPr lang="sv-SE" sz="1900" dirty="0">
                <a:solidFill>
                  <a:schemeClr val="tx1">
                    <a:alpha val="80000"/>
                  </a:schemeClr>
                </a:solidFill>
              </a:rPr>
              <a:t> 10 </a:t>
            </a:r>
            <a:r>
              <a:rPr lang="sv-SE" sz="1900" dirty="0" err="1">
                <a:solidFill>
                  <a:schemeClr val="tx1">
                    <a:alpha val="80000"/>
                  </a:schemeClr>
                </a:solidFill>
              </a:rPr>
              <a:t>times</a:t>
            </a:r>
            <a:r>
              <a:rPr lang="sv-SE" sz="1900" dirty="0">
                <a:solidFill>
                  <a:schemeClr val="tx1">
                    <a:alpha val="80000"/>
                  </a:schemeClr>
                </a:solidFill>
              </a:rPr>
              <a:t> per </a:t>
            </a:r>
            <a:r>
              <a:rPr lang="sv-SE" sz="1900" dirty="0" err="1">
                <a:solidFill>
                  <a:schemeClr val="tx1">
                    <a:alpha val="80000"/>
                  </a:schemeClr>
                </a:solidFill>
              </a:rPr>
              <a:t>minute</a:t>
            </a:r>
            <a:endParaRPr lang="sv-SE" sz="1900" dirty="0">
              <a:solidFill>
                <a:schemeClr val="tx1">
                  <a:alpha val="80000"/>
                </a:schemeClr>
              </a:solidFill>
            </a:endParaRPr>
          </a:p>
          <a:p>
            <a:r>
              <a:rPr lang="sv-SE" sz="1900" dirty="0">
                <a:solidFill>
                  <a:schemeClr val="tx1">
                    <a:alpha val="80000"/>
                  </a:schemeClr>
                </a:solidFill>
              </a:rPr>
              <a:t>…and </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takes</a:t>
            </a:r>
            <a:r>
              <a:rPr lang="sv-SE" sz="1900" dirty="0">
                <a:solidFill>
                  <a:schemeClr val="tx1">
                    <a:alpha val="80000"/>
                  </a:schemeClr>
                </a:solidFill>
              </a:rPr>
              <a:t> a second to </a:t>
            </a:r>
            <a:r>
              <a:rPr lang="sv-SE" sz="1900" dirty="0" err="1">
                <a:solidFill>
                  <a:schemeClr val="tx1">
                    <a:alpha val="80000"/>
                  </a:schemeClr>
                </a:solidFill>
              </a:rPr>
              <a:t>compile</a:t>
            </a:r>
            <a:endParaRPr lang="sv-SE" sz="1900" dirty="0">
              <a:solidFill>
                <a:schemeClr val="tx1">
                  <a:alpha val="80000"/>
                </a:schemeClr>
              </a:solidFill>
            </a:endParaRPr>
          </a:p>
          <a:p>
            <a:r>
              <a:rPr lang="sv-SE" sz="1900" dirty="0">
                <a:solidFill>
                  <a:schemeClr val="tx1">
                    <a:alpha val="80000"/>
                  </a:schemeClr>
                </a:solidFill>
              </a:rPr>
              <a:t>…and SQL Server </a:t>
            </a:r>
            <a:r>
              <a:rPr lang="sv-SE" sz="1900" dirty="0" err="1">
                <a:solidFill>
                  <a:schemeClr val="tx1">
                    <a:alpha val="80000"/>
                  </a:schemeClr>
                </a:solidFill>
              </a:rPr>
              <a:t>would</a:t>
            </a:r>
            <a:r>
              <a:rPr lang="sv-SE" sz="1900" dirty="0">
                <a:solidFill>
                  <a:schemeClr val="tx1">
                    <a:alpha val="80000"/>
                  </a:schemeClr>
                </a:solidFill>
              </a:rPr>
              <a:t> </a:t>
            </a:r>
            <a:r>
              <a:rPr lang="sv-SE" sz="1900" dirty="0" err="1">
                <a:solidFill>
                  <a:schemeClr val="tx1">
                    <a:alpha val="80000"/>
                  </a:schemeClr>
                </a:solidFill>
              </a:rPr>
              <a:t>have</a:t>
            </a:r>
            <a:r>
              <a:rPr lang="sv-SE" sz="1900" dirty="0">
                <a:solidFill>
                  <a:schemeClr val="tx1">
                    <a:alpha val="80000"/>
                  </a:schemeClr>
                </a:solidFill>
              </a:rPr>
              <a:t> to </a:t>
            </a:r>
            <a:r>
              <a:rPr lang="sv-SE" sz="1900" dirty="0" err="1">
                <a:solidFill>
                  <a:schemeClr val="tx1">
                    <a:alpha val="80000"/>
                  </a:schemeClr>
                </a:solidFill>
              </a:rPr>
              <a:t>compile</a:t>
            </a:r>
            <a:r>
              <a:rPr lang="sv-SE" sz="1900" dirty="0">
                <a:solidFill>
                  <a:schemeClr val="tx1">
                    <a:alpha val="80000"/>
                  </a:schemeClr>
                </a:solidFill>
              </a:rPr>
              <a:t> a new plan </a:t>
            </a:r>
            <a:r>
              <a:rPr lang="sv-SE" sz="1900" dirty="0" err="1">
                <a:solidFill>
                  <a:schemeClr val="tx1">
                    <a:alpha val="80000"/>
                  </a:schemeClr>
                </a:solidFill>
              </a:rPr>
              <a:t>every</a:t>
            </a:r>
            <a:r>
              <a:rPr lang="sv-SE" sz="1900" dirty="0">
                <a:solidFill>
                  <a:schemeClr val="tx1">
                    <a:alpha val="80000"/>
                  </a:schemeClr>
                </a:solidFill>
              </a:rPr>
              <a:t> </a:t>
            </a:r>
            <a:r>
              <a:rPr lang="sv-SE" sz="1900" dirty="0" err="1">
                <a:solidFill>
                  <a:schemeClr val="tx1">
                    <a:alpha val="80000"/>
                  </a:schemeClr>
                </a:solidFill>
              </a:rPr>
              <a:t>time</a:t>
            </a:r>
            <a:r>
              <a:rPr lang="sv-SE" sz="1900" dirty="0">
                <a:solidFill>
                  <a:schemeClr val="tx1">
                    <a:alpha val="80000"/>
                  </a:schemeClr>
                </a:solidFill>
              </a:rPr>
              <a:t> the </a:t>
            </a:r>
            <a:r>
              <a:rPr lang="sv-SE" sz="1900" dirty="0" err="1">
                <a:solidFill>
                  <a:schemeClr val="tx1">
                    <a:alpha val="80000"/>
                  </a:schemeClr>
                </a:solidFill>
              </a:rPr>
              <a:t>query</a:t>
            </a:r>
            <a:r>
              <a:rPr lang="sv-SE" sz="1900" dirty="0">
                <a:solidFill>
                  <a:schemeClr val="tx1">
                    <a:alpha val="80000"/>
                  </a:schemeClr>
                </a:solidFill>
              </a:rPr>
              <a:t> </a:t>
            </a:r>
            <a:r>
              <a:rPr lang="sv-SE" sz="1900" dirty="0" err="1">
                <a:solidFill>
                  <a:schemeClr val="tx1">
                    <a:alpha val="80000"/>
                  </a:schemeClr>
                </a:solidFill>
              </a:rPr>
              <a:t>runs</a:t>
            </a:r>
            <a:endParaRPr lang="sv-SE" sz="1900" dirty="0">
              <a:solidFill>
                <a:schemeClr val="tx1">
                  <a:alpha val="80000"/>
                </a:schemeClr>
              </a:solidFill>
            </a:endParaRPr>
          </a:p>
          <a:p>
            <a:r>
              <a:rPr lang="sv-SE" sz="1900" dirty="0">
                <a:solidFill>
                  <a:schemeClr val="tx1">
                    <a:alpha val="80000"/>
                  </a:schemeClr>
                </a:solidFill>
              </a:rPr>
              <a:t>Parameter </a:t>
            </a:r>
            <a:r>
              <a:rPr lang="sv-SE" sz="1900" dirty="0" err="1">
                <a:solidFill>
                  <a:schemeClr val="tx1">
                    <a:alpha val="80000"/>
                  </a:schemeClr>
                </a:solidFill>
              </a:rPr>
              <a:t>sniffing</a:t>
            </a:r>
            <a:r>
              <a:rPr lang="sv-SE" sz="1900" dirty="0">
                <a:solidFill>
                  <a:schemeClr val="tx1">
                    <a:alpha val="80000"/>
                  </a:schemeClr>
                </a:solidFill>
              </a:rPr>
              <a:t> saves the parameter </a:t>
            </a:r>
            <a:r>
              <a:rPr lang="sv-SE" sz="1900" dirty="0" err="1">
                <a:solidFill>
                  <a:schemeClr val="tx1">
                    <a:alpha val="80000"/>
                  </a:schemeClr>
                </a:solidFill>
              </a:rPr>
              <a:t>settings</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the </a:t>
            </a:r>
            <a:r>
              <a:rPr lang="sv-SE" sz="1900" dirty="0" err="1">
                <a:solidFill>
                  <a:schemeClr val="tx1">
                    <a:alpha val="80000"/>
                  </a:schemeClr>
                </a:solidFill>
              </a:rPr>
              <a:t>first</a:t>
            </a:r>
            <a:r>
              <a:rPr lang="sv-SE" sz="1900" dirty="0">
                <a:solidFill>
                  <a:schemeClr val="tx1">
                    <a:alpha val="80000"/>
                  </a:schemeClr>
                </a:solidFill>
              </a:rPr>
              <a:t> </a:t>
            </a:r>
            <a:r>
              <a:rPr lang="sv-SE" sz="1900" dirty="0" err="1">
                <a:solidFill>
                  <a:schemeClr val="tx1">
                    <a:alpha val="80000"/>
                  </a:schemeClr>
                </a:solidFill>
              </a:rPr>
              <a:t>execution</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plan and </a:t>
            </a:r>
            <a:r>
              <a:rPr lang="sv-SE" sz="1900" dirty="0" err="1">
                <a:solidFill>
                  <a:schemeClr val="tx1">
                    <a:alpha val="80000"/>
                  </a:schemeClr>
                </a:solidFill>
              </a:rPr>
              <a:t>caches</a:t>
            </a:r>
            <a:r>
              <a:rPr lang="sv-SE" sz="1900" dirty="0">
                <a:solidFill>
                  <a:schemeClr val="tx1">
                    <a:alpha val="80000"/>
                  </a:schemeClr>
                </a:solidFill>
              </a:rPr>
              <a:t> the plan.</a:t>
            </a:r>
          </a:p>
          <a:p>
            <a:r>
              <a:rPr lang="sv-SE" sz="1900" dirty="0" err="1">
                <a:solidFill>
                  <a:schemeClr val="tx1">
                    <a:alpha val="80000"/>
                  </a:schemeClr>
                </a:solidFill>
              </a:rPr>
              <a:t>This</a:t>
            </a:r>
            <a:r>
              <a:rPr lang="sv-SE" sz="1900" dirty="0">
                <a:solidFill>
                  <a:schemeClr val="tx1">
                    <a:alpha val="80000"/>
                  </a:schemeClr>
                </a:solidFill>
              </a:rPr>
              <a:t> is </a:t>
            </a:r>
            <a:r>
              <a:rPr lang="sv-SE" sz="1900" dirty="0" err="1">
                <a:solidFill>
                  <a:schemeClr val="tx1">
                    <a:alpha val="80000"/>
                  </a:schemeClr>
                </a:solidFill>
              </a:rPr>
              <a:t>generally</a:t>
            </a:r>
            <a:r>
              <a:rPr lang="sv-SE" sz="1900" dirty="0">
                <a:solidFill>
                  <a:schemeClr val="tx1">
                    <a:alpha val="80000"/>
                  </a:schemeClr>
                </a:solidFill>
              </a:rPr>
              <a:t> a </a:t>
            </a:r>
            <a:r>
              <a:rPr lang="sv-SE" sz="1900" dirty="0" err="1">
                <a:solidFill>
                  <a:schemeClr val="tx1">
                    <a:alpha val="80000"/>
                  </a:schemeClr>
                </a:solidFill>
              </a:rPr>
              <a:t>very</a:t>
            </a:r>
            <a:r>
              <a:rPr lang="sv-SE" sz="1900" dirty="0">
                <a:solidFill>
                  <a:schemeClr val="tx1">
                    <a:alpha val="80000"/>
                  </a:schemeClr>
                </a:solidFill>
              </a:rPr>
              <a:t> </a:t>
            </a:r>
            <a:r>
              <a:rPr lang="sv-SE" sz="1900" dirty="0" err="1">
                <a:solidFill>
                  <a:schemeClr val="tx1">
                    <a:alpha val="80000"/>
                  </a:schemeClr>
                </a:solidFill>
              </a:rPr>
              <a:t>good</a:t>
            </a:r>
            <a:r>
              <a:rPr lang="sv-SE" sz="1900" dirty="0">
                <a:solidFill>
                  <a:schemeClr val="tx1">
                    <a:alpha val="80000"/>
                  </a:schemeClr>
                </a:solidFill>
              </a:rPr>
              <a:t> </a:t>
            </a:r>
            <a:r>
              <a:rPr lang="sv-SE" sz="1900" dirty="0" err="1">
                <a:solidFill>
                  <a:schemeClr val="tx1">
                    <a:alpha val="80000"/>
                  </a:schemeClr>
                </a:solidFill>
              </a:rPr>
              <a:t>idea</a:t>
            </a:r>
            <a:r>
              <a:rPr lang="sv-SE" sz="1900" dirty="0">
                <a:solidFill>
                  <a:schemeClr val="tx1">
                    <a:alpha val="80000"/>
                  </a:schemeClr>
                </a:solidFill>
              </a:rPr>
              <a:t>. </a:t>
            </a:r>
            <a:r>
              <a:rPr lang="sv-SE" sz="1900" dirty="0" err="1">
                <a:solidFill>
                  <a:schemeClr val="tx1">
                    <a:alpha val="80000"/>
                  </a:schemeClr>
                </a:solidFill>
              </a:rPr>
              <a:t>Except</a:t>
            </a:r>
            <a:r>
              <a:rPr lang="sv-SE" sz="1900" dirty="0">
                <a:solidFill>
                  <a:schemeClr val="tx1">
                    <a:alpha val="80000"/>
                  </a:schemeClr>
                </a:solidFill>
              </a:rPr>
              <a:t> </a:t>
            </a:r>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it’s</a:t>
            </a:r>
            <a:r>
              <a:rPr lang="sv-SE" sz="1900" dirty="0">
                <a:solidFill>
                  <a:schemeClr val="tx1">
                    <a:alpha val="80000"/>
                  </a:schemeClr>
                </a:solidFill>
              </a:rPr>
              <a:t> not</a:t>
            </a:r>
          </a:p>
          <a:p>
            <a:pPr lvl="1"/>
            <a:r>
              <a:rPr lang="sv-SE" sz="1900" dirty="0" err="1">
                <a:solidFill>
                  <a:schemeClr val="tx1">
                    <a:alpha val="80000"/>
                  </a:schemeClr>
                </a:solidFill>
              </a:rPr>
              <a:t>There</a:t>
            </a:r>
            <a:r>
              <a:rPr lang="sv-SE" sz="1900" dirty="0">
                <a:solidFill>
                  <a:schemeClr val="tx1">
                    <a:alpha val="80000"/>
                  </a:schemeClr>
                </a:solidFill>
              </a:rPr>
              <a:t> </a:t>
            </a:r>
            <a:r>
              <a:rPr lang="sv-SE" sz="1900" dirty="0" err="1">
                <a:solidFill>
                  <a:schemeClr val="tx1">
                    <a:alpha val="80000"/>
                  </a:schemeClr>
                </a:solidFill>
              </a:rPr>
              <a:t>are</a:t>
            </a:r>
            <a:r>
              <a:rPr lang="sv-SE" sz="1900" dirty="0">
                <a:solidFill>
                  <a:schemeClr val="tx1">
                    <a:alpha val="80000"/>
                  </a:schemeClr>
                </a:solidFill>
              </a:rPr>
              <a:t> 1,4 million Volvos in Sweden</a:t>
            </a:r>
          </a:p>
          <a:p>
            <a:pPr lvl="1"/>
            <a:r>
              <a:rPr lang="sv-SE" sz="1900" dirty="0" err="1">
                <a:solidFill>
                  <a:schemeClr val="tx1">
                    <a:alpha val="80000"/>
                  </a:schemeClr>
                </a:solidFill>
              </a:rPr>
              <a:t>But</a:t>
            </a:r>
            <a:r>
              <a:rPr lang="sv-SE" sz="1900" dirty="0">
                <a:solidFill>
                  <a:schemeClr val="tx1">
                    <a:alpha val="80000"/>
                  </a:schemeClr>
                </a:solidFill>
              </a:rPr>
              <a:t> </a:t>
            </a:r>
            <a:r>
              <a:rPr lang="sv-SE" sz="1900" dirty="0" err="1">
                <a:solidFill>
                  <a:schemeClr val="tx1">
                    <a:alpha val="80000"/>
                  </a:schemeClr>
                </a:solidFill>
              </a:rPr>
              <a:t>only</a:t>
            </a:r>
            <a:r>
              <a:rPr lang="sv-SE" sz="1900" dirty="0">
                <a:solidFill>
                  <a:schemeClr val="tx1">
                    <a:alpha val="80000"/>
                  </a:schemeClr>
                </a:solidFill>
              </a:rPr>
              <a:t> 1900 Ferraris</a:t>
            </a:r>
          </a:p>
          <a:p>
            <a:pPr lvl="1"/>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joining</a:t>
            </a:r>
            <a:r>
              <a:rPr lang="sv-SE" sz="1900" dirty="0">
                <a:solidFill>
                  <a:schemeClr val="tx1">
                    <a:alpha val="80000"/>
                  </a:schemeClr>
                </a:solidFill>
              </a:rPr>
              <a:t> the </a:t>
            </a:r>
            <a:r>
              <a:rPr lang="sv-SE" sz="1900" dirty="0" err="1">
                <a:solidFill>
                  <a:schemeClr val="tx1">
                    <a:alpha val="80000"/>
                  </a:schemeClr>
                </a:solidFill>
              </a:rPr>
              <a:t>result</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a </a:t>
            </a:r>
            <a:r>
              <a:rPr lang="sv-SE" sz="1900" dirty="0" err="1">
                <a:solidFill>
                  <a:schemeClr val="tx1">
                    <a:alpha val="80000"/>
                  </a:schemeClr>
                </a:solidFill>
              </a:rPr>
              <a:t>BrandName-search</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Car table </a:t>
            </a:r>
            <a:r>
              <a:rPr lang="sv-SE" sz="1900" dirty="0" err="1">
                <a:solidFill>
                  <a:schemeClr val="tx1">
                    <a:alpha val="80000"/>
                  </a:schemeClr>
                </a:solidFill>
              </a:rPr>
              <a:t>into</a:t>
            </a:r>
            <a:r>
              <a:rPr lang="sv-SE" sz="1900" dirty="0">
                <a:solidFill>
                  <a:schemeClr val="tx1">
                    <a:alpha val="80000"/>
                  </a:schemeClr>
                </a:solidFill>
              </a:rPr>
              <a:t> </a:t>
            </a:r>
            <a:r>
              <a:rPr lang="sv-SE" sz="1900" dirty="0" err="1">
                <a:solidFill>
                  <a:schemeClr val="tx1">
                    <a:alpha val="80000"/>
                  </a:schemeClr>
                </a:solidFill>
              </a:rPr>
              <a:t>some</a:t>
            </a:r>
            <a:r>
              <a:rPr lang="sv-SE" sz="1900" dirty="0">
                <a:solidFill>
                  <a:schemeClr val="tx1">
                    <a:alpha val="80000"/>
                  </a:schemeClr>
                </a:solidFill>
              </a:rPr>
              <a:t> </a:t>
            </a:r>
            <a:r>
              <a:rPr lang="sv-SE" sz="1900" dirty="0" err="1">
                <a:solidFill>
                  <a:schemeClr val="tx1">
                    <a:alpha val="80000"/>
                  </a:schemeClr>
                </a:solidFill>
              </a:rPr>
              <a:t>other</a:t>
            </a:r>
            <a:r>
              <a:rPr lang="sv-SE" sz="1900" dirty="0">
                <a:solidFill>
                  <a:schemeClr val="tx1">
                    <a:alpha val="80000"/>
                  </a:schemeClr>
                </a:solidFill>
              </a:rPr>
              <a:t> table, it </a:t>
            </a:r>
            <a:r>
              <a:rPr lang="sv-SE" sz="1900" dirty="0" err="1">
                <a:solidFill>
                  <a:schemeClr val="tx1">
                    <a:alpha val="80000"/>
                  </a:schemeClr>
                </a:solidFill>
              </a:rPr>
              <a:t>matters</a:t>
            </a:r>
            <a:r>
              <a:rPr lang="sv-SE" sz="1900" dirty="0">
                <a:solidFill>
                  <a:schemeClr val="tx1">
                    <a:alpha val="80000"/>
                  </a:schemeClr>
                </a:solidFill>
              </a:rPr>
              <a:t> </a:t>
            </a:r>
            <a:r>
              <a:rPr lang="sv-SE" sz="1900" dirty="0" err="1">
                <a:solidFill>
                  <a:schemeClr val="tx1">
                    <a:alpha val="80000"/>
                  </a:schemeClr>
                </a:solidFill>
              </a:rPr>
              <a:t>if</a:t>
            </a:r>
            <a:r>
              <a:rPr lang="sv-SE" sz="1900" dirty="0">
                <a:solidFill>
                  <a:schemeClr val="tx1">
                    <a:alpha val="80000"/>
                  </a:schemeClr>
                </a:solidFill>
              </a:rPr>
              <a:t> </a:t>
            </a:r>
            <a:r>
              <a:rPr lang="sv-SE" sz="1900" dirty="0" err="1">
                <a:solidFill>
                  <a:schemeClr val="tx1">
                    <a:alpha val="80000"/>
                  </a:schemeClr>
                </a:solidFill>
              </a:rPr>
              <a:t>we</a:t>
            </a:r>
            <a:r>
              <a:rPr lang="sv-SE" sz="1900" dirty="0">
                <a:solidFill>
                  <a:schemeClr val="tx1">
                    <a:alpha val="80000"/>
                  </a:schemeClr>
                </a:solidFill>
              </a:rPr>
              <a:t> get 1900 or 1,4 million </a:t>
            </a:r>
            <a:r>
              <a:rPr lang="sv-SE" sz="1900" dirty="0" err="1">
                <a:solidFill>
                  <a:schemeClr val="tx1">
                    <a:alpha val="80000"/>
                  </a:schemeClr>
                </a:solidFill>
              </a:rPr>
              <a:t>rows</a:t>
            </a:r>
            <a:r>
              <a:rPr lang="sv-SE" sz="1900" dirty="0">
                <a:solidFill>
                  <a:schemeClr val="tx1">
                    <a:alpha val="80000"/>
                  </a:schemeClr>
                </a:solidFill>
              </a:rPr>
              <a:t> back from the Car table</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5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54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4297707" y="961812"/>
            <a:ext cx="6669985"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C717F75-09EF-7C9E-6627-C307D83DF593}"/>
              </a:ext>
            </a:extLst>
          </p:cNvPr>
          <p:cNvSpPr>
            <a:spLocks noGrp="1"/>
          </p:cNvSpPr>
          <p:nvPr>
            <p:ph type="title"/>
          </p:nvPr>
        </p:nvSpPr>
        <p:spPr>
          <a:xfrm>
            <a:off x="804672" y="802955"/>
            <a:ext cx="6318649" cy="1454051"/>
          </a:xfrm>
        </p:spPr>
        <p:txBody>
          <a:bodyPr anchor="b">
            <a:normAutofit/>
          </a:bodyPr>
          <a:lstStyle/>
          <a:p>
            <a:r>
              <a:rPr lang="sv-SE" sz="3600" dirty="0">
                <a:solidFill>
                  <a:schemeClr val="tx2"/>
                </a:solidFill>
              </a:rPr>
              <a:t>Ok, cool. </a:t>
            </a:r>
            <a:r>
              <a:rPr lang="sv-SE" sz="3600" dirty="0" err="1">
                <a:solidFill>
                  <a:schemeClr val="tx2"/>
                </a:solidFill>
              </a:rPr>
              <a:t>Statistics</a:t>
            </a:r>
            <a:r>
              <a:rPr lang="sv-SE" sz="3600" dirty="0">
                <a:solidFill>
                  <a:schemeClr val="tx2"/>
                </a:solidFill>
              </a:rPr>
              <a:t> and </a:t>
            </a:r>
            <a:r>
              <a:rPr lang="sv-SE" sz="3600" dirty="0" err="1">
                <a:solidFill>
                  <a:schemeClr val="tx2"/>
                </a:solidFill>
              </a:rPr>
              <a:t>one</a:t>
            </a:r>
            <a:r>
              <a:rPr lang="sv-SE" sz="3600" dirty="0">
                <a:solidFill>
                  <a:schemeClr val="tx2"/>
                </a:solidFill>
              </a:rPr>
              <a:t> </a:t>
            </a:r>
            <a:r>
              <a:rPr lang="sv-SE" sz="3600" dirty="0" err="1">
                <a:solidFill>
                  <a:schemeClr val="tx2"/>
                </a:solidFill>
              </a:rPr>
              <a:t>predicate</a:t>
            </a:r>
            <a:r>
              <a:rPr lang="sv-SE" sz="3600" dirty="0">
                <a:solidFill>
                  <a:schemeClr val="tx2"/>
                </a:solidFill>
              </a:rPr>
              <a:t>.</a:t>
            </a:r>
          </a:p>
        </p:txBody>
      </p:sp>
      <p:grpSp>
        <p:nvGrpSpPr>
          <p:cNvPr id="15" name="Group 14">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6" name="Freeform: Shape 15">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Bildobjekt 3" descr="En bild som visar text, skärmbild, nummer, Teckensnitt&#10;&#10;Automatiskt genererad beskrivning">
            <a:extLst>
              <a:ext uri="{FF2B5EF4-FFF2-40B4-BE49-F238E27FC236}">
                <a16:creationId xmlns:a16="http://schemas.microsoft.com/office/drawing/2014/main" id="{8F1DE765-809C-68EE-D0C7-9BDFC0B28D0B}"/>
              </a:ext>
            </a:extLst>
          </p:cNvPr>
          <p:cNvPicPr>
            <a:picLocks noChangeAspect="1"/>
          </p:cNvPicPr>
          <p:nvPr/>
        </p:nvPicPr>
        <p:blipFill>
          <a:blip r:embed="rId2"/>
          <a:stretch>
            <a:fillRect/>
          </a:stretch>
        </p:blipFill>
        <p:spPr>
          <a:xfrm>
            <a:off x="8061435" y="467998"/>
            <a:ext cx="3453296" cy="1906317"/>
          </a:xfrm>
          <a:prstGeom prst="rect">
            <a:avLst/>
          </a:prstGeom>
        </p:spPr>
      </p:pic>
      <p:sp>
        <p:nvSpPr>
          <p:cNvPr id="3" name="Platshållare för innehåll 2">
            <a:extLst>
              <a:ext uri="{FF2B5EF4-FFF2-40B4-BE49-F238E27FC236}">
                <a16:creationId xmlns:a16="http://schemas.microsoft.com/office/drawing/2014/main" id="{901BFD25-0312-9C88-28D5-A7DAB0D12FFA}"/>
              </a:ext>
            </a:extLst>
          </p:cNvPr>
          <p:cNvSpPr>
            <a:spLocks noGrp="1"/>
          </p:cNvSpPr>
          <p:nvPr>
            <p:ph idx="1"/>
          </p:nvPr>
        </p:nvSpPr>
        <p:spPr>
          <a:xfrm>
            <a:off x="804672" y="2421682"/>
            <a:ext cx="4650524" cy="3639289"/>
          </a:xfrm>
        </p:spPr>
        <p:txBody>
          <a:bodyPr anchor="ctr">
            <a:normAutofit/>
          </a:bodyPr>
          <a:lstStyle/>
          <a:p>
            <a:r>
              <a:rPr lang="sv-SE" sz="1800" dirty="0" err="1">
                <a:solidFill>
                  <a:schemeClr val="tx2"/>
                </a:solidFill>
              </a:rPr>
              <a:t>Queries</a:t>
            </a:r>
            <a:r>
              <a:rPr lang="sv-SE" sz="1800" dirty="0">
                <a:solidFill>
                  <a:schemeClr val="tx2"/>
                </a:solidFill>
              </a:rPr>
              <a:t> </a:t>
            </a:r>
            <a:r>
              <a:rPr lang="sv-SE" sz="1800" dirty="0" err="1">
                <a:solidFill>
                  <a:schemeClr val="tx2"/>
                </a:solidFill>
              </a:rPr>
              <a:t>are</a:t>
            </a:r>
            <a:r>
              <a:rPr lang="sv-SE" sz="1800" dirty="0">
                <a:solidFill>
                  <a:schemeClr val="tx2"/>
                </a:solidFill>
              </a:rPr>
              <a:t> </a:t>
            </a:r>
            <a:r>
              <a:rPr lang="sv-SE" sz="1800" dirty="0" err="1">
                <a:solidFill>
                  <a:schemeClr val="tx2"/>
                </a:solidFill>
              </a:rPr>
              <a:t>usually</a:t>
            </a:r>
            <a:r>
              <a:rPr lang="sv-SE" sz="1800" dirty="0">
                <a:solidFill>
                  <a:schemeClr val="tx2"/>
                </a:solidFill>
              </a:rPr>
              <a:t> </a:t>
            </a:r>
            <a:r>
              <a:rPr lang="sv-SE" sz="1800" dirty="0" err="1">
                <a:solidFill>
                  <a:schemeClr val="tx2"/>
                </a:solidFill>
              </a:rPr>
              <a:t>more</a:t>
            </a:r>
            <a:r>
              <a:rPr lang="sv-SE" sz="1800" dirty="0">
                <a:solidFill>
                  <a:schemeClr val="tx2"/>
                </a:solidFill>
              </a:rPr>
              <a:t> </a:t>
            </a:r>
            <a:r>
              <a:rPr lang="sv-SE" sz="1800" dirty="0" err="1">
                <a:solidFill>
                  <a:schemeClr val="tx2"/>
                </a:solidFill>
              </a:rPr>
              <a:t>complex</a:t>
            </a:r>
            <a:endParaRPr lang="sv-SE" sz="1800" dirty="0">
              <a:solidFill>
                <a:schemeClr val="tx2"/>
              </a:solidFill>
            </a:endParaRPr>
          </a:p>
          <a:p>
            <a:r>
              <a:rPr lang="sv-SE" sz="1800" dirty="0" err="1">
                <a:solidFill>
                  <a:schemeClr val="tx2"/>
                </a:solidFill>
              </a:rPr>
              <a:t>How</a:t>
            </a:r>
            <a:r>
              <a:rPr lang="sv-SE" sz="1800" dirty="0">
                <a:solidFill>
                  <a:schemeClr val="tx2"/>
                </a:solidFill>
              </a:rPr>
              <a:t> </a:t>
            </a:r>
            <a:r>
              <a:rPr lang="sv-SE" sz="1800" dirty="0" err="1">
                <a:solidFill>
                  <a:schemeClr val="tx2"/>
                </a:solidFill>
              </a:rPr>
              <a:t>many</a:t>
            </a:r>
            <a:r>
              <a:rPr lang="sv-SE" sz="1800" dirty="0">
                <a:solidFill>
                  <a:schemeClr val="tx2"/>
                </a:solidFill>
              </a:rPr>
              <a:t> </a:t>
            </a:r>
            <a:r>
              <a:rPr lang="sv-SE" sz="1800" dirty="0" err="1">
                <a:solidFill>
                  <a:schemeClr val="tx2"/>
                </a:solidFill>
              </a:rPr>
              <a:t>blue</a:t>
            </a:r>
            <a:r>
              <a:rPr lang="sv-SE" sz="1800" dirty="0">
                <a:solidFill>
                  <a:schemeClr val="tx2"/>
                </a:solidFill>
              </a:rPr>
              <a:t> Toyotas </a:t>
            </a:r>
            <a:r>
              <a:rPr lang="sv-SE" sz="1800" dirty="0" err="1">
                <a:solidFill>
                  <a:schemeClr val="tx2"/>
                </a:solidFill>
              </a:rPr>
              <a:t>are</a:t>
            </a:r>
            <a:r>
              <a:rPr lang="sv-SE" sz="1800" dirty="0">
                <a:solidFill>
                  <a:schemeClr val="tx2"/>
                </a:solidFill>
              </a:rPr>
              <a:t> </a:t>
            </a:r>
            <a:r>
              <a:rPr lang="sv-SE" sz="1800" dirty="0" err="1">
                <a:solidFill>
                  <a:schemeClr val="tx2"/>
                </a:solidFill>
              </a:rPr>
              <a:t>there</a:t>
            </a:r>
            <a:r>
              <a:rPr lang="sv-SE" sz="1800" dirty="0">
                <a:solidFill>
                  <a:schemeClr val="tx2"/>
                </a:solidFill>
              </a:rPr>
              <a:t> in Sweden?</a:t>
            </a:r>
          </a:p>
          <a:p>
            <a:r>
              <a:rPr lang="sv-SE" sz="1800" dirty="0" err="1">
                <a:solidFill>
                  <a:schemeClr val="tx2"/>
                </a:solidFill>
              </a:rPr>
              <a:t>Question</a:t>
            </a:r>
            <a:r>
              <a:rPr lang="sv-SE" sz="1800" dirty="0">
                <a:solidFill>
                  <a:schemeClr val="tx2"/>
                </a:solidFill>
              </a:rPr>
              <a:t> 1: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is a Toyota?</a:t>
            </a:r>
          </a:p>
          <a:p>
            <a:pPr lvl="1"/>
            <a:r>
              <a:rPr lang="sv-SE" sz="1400" dirty="0">
                <a:solidFill>
                  <a:schemeClr val="tx2"/>
                </a:solidFill>
              </a:rPr>
              <a:t>469989 / 5049331 = 0.09308 =&gt; 	 </a:t>
            </a:r>
            <a:r>
              <a:rPr lang="sv-SE" sz="1400" dirty="0" err="1">
                <a:solidFill>
                  <a:schemeClr val="tx2"/>
                </a:solidFill>
              </a:rPr>
              <a:t>chance</a:t>
            </a:r>
            <a:endParaRPr lang="sv-SE" sz="1400" dirty="0">
              <a:solidFill>
                <a:schemeClr val="tx2"/>
              </a:solidFill>
            </a:endParaRPr>
          </a:p>
          <a:p>
            <a:r>
              <a:rPr lang="sv-SE" sz="1800" dirty="0" err="1">
                <a:solidFill>
                  <a:schemeClr val="tx2"/>
                </a:solidFill>
              </a:rPr>
              <a:t>Question</a:t>
            </a:r>
            <a:r>
              <a:rPr lang="sv-SE" sz="1800" dirty="0">
                <a:solidFill>
                  <a:schemeClr val="tx2"/>
                </a:solidFill>
              </a:rPr>
              <a:t> 2: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has the Color </a:t>
            </a:r>
            <a:r>
              <a:rPr lang="sv-SE" sz="1800" dirty="0" err="1">
                <a:solidFill>
                  <a:schemeClr val="tx2"/>
                </a:solidFill>
              </a:rPr>
              <a:t>blue</a:t>
            </a:r>
            <a:r>
              <a:rPr lang="sv-SE" sz="1800" dirty="0">
                <a:solidFill>
                  <a:schemeClr val="tx2"/>
                </a:solidFill>
              </a:rPr>
              <a:t>?</a:t>
            </a:r>
          </a:p>
          <a:p>
            <a:pPr lvl="1"/>
            <a:r>
              <a:rPr lang="sv-SE" sz="1400" dirty="0">
                <a:solidFill>
                  <a:schemeClr val="tx2"/>
                </a:solidFill>
              </a:rPr>
              <a:t>1261677 / 5049331 = 0.24987 =&gt; 24,987% </a:t>
            </a:r>
            <a:r>
              <a:rPr lang="sv-SE" sz="1400" dirty="0" err="1">
                <a:solidFill>
                  <a:schemeClr val="tx2"/>
                </a:solidFill>
              </a:rPr>
              <a:t>chance</a:t>
            </a:r>
            <a:endParaRPr lang="sv-SE" sz="1400" dirty="0">
              <a:solidFill>
                <a:schemeClr val="tx2"/>
              </a:solidFill>
            </a:endParaRPr>
          </a:p>
          <a:p>
            <a:r>
              <a:rPr lang="sv-SE" sz="1800" dirty="0" err="1">
                <a:solidFill>
                  <a:schemeClr val="tx2"/>
                </a:solidFill>
              </a:rPr>
              <a:t>But</a:t>
            </a:r>
            <a:r>
              <a:rPr lang="sv-SE" sz="1800" dirty="0">
                <a:solidFill>
                  <a:schemeClr val="tx2"/>
                </a:solidFill>
              </a:rPr>
              <a:t> from </a:t>
            </a:r>
            <a:r>
              <a:rPr lang="sv-SE" sz="1800" dirty="0" err="1">
                <a:solidFill>
                  <a:schemeClr val="tx2"/>
                </a:solidFill>
              </a:rPr>
              <a:t>there</a:t>
            </a:r>
            <a:r>
              <a:rPr lang="sv-SE" sz="1800" dirty="0">
                <a:solidFill>
                  <a:schemeClr val="tx2"/>
                </a:solidFill>
              </a:rPr>
              <a:t>: It </a:t>
            </a:r>
            <a:r>
              <a:rPr lang="sv-SE" sz="1800" dirty="0" err="1">
                <a:solidFill>
                  <a:schemeClr val="tx2"/>
                </a:solidFill>
              </a:rPr>
              <a:t>depends</a:t>
            </a:r>
            <a:endParaRPr lang="sv-SE" sz="1800" dirty="0">
              <a:solidFill>
                <a:schemeClr val="tx2"/>
              </a:solidFill>
            </a:endParaRPr>
          </a:p>
          <a:p>
            <a:pPr lvl="1"/>
            <a:r>
              <a:rPr lang="sv-SE" sz="1400" dirty="0">
                <a:solidFill>
                  <a:schemeClr val="tx2"/>
                </a:solidFill>
              </a:rPr>
              <a:t>Version </a:t>
            </a:r>
            <a:r>
              <a:rPr lang="sv-SE" sz="1400" dirty="0" err="1">
                <a:solidFill>
                  <a:schemeClr val="tx2"/>
                </a:solidFill>
              </a:rPr>
              <a:t>of</a:t>
            </a:r>
            <a:r>
              <a:rPr lang="sv-SE" sz="1400" dirty="0">
                <a:solidFill>
                  <a:schemeClr val="tx2"/>
                </a:solidFill>
              </a:rPr>
              <a:t> SQL Server</a:t>
            </a:r>
          </a:p>
          <a:p>
            <a:pPr lvl="1"/>
            <a:r>
              <a:rPr lang="sv-SE" sz="1400" dirty="0">
                <a:solidFill>
                  <a:schemeClr val="tx2"/>
                </a:solidFill>
              </a:rPr>
              <a:t>Settings</a:t>
            </a:r>
          </a:p>
          <a:p>
            <a:pPr lvl="1"/>
            <a:r>
              <a:rPr lang="sv-SE" sz="1400" dirty="0" err="1">
                <a:solidFill>
                  <a:schemeClr val="tx2"/>
                </a:solidFill>
              </a:rPr>
              <a:t>Chance</a:t>
            </a:r>
            <a:r>
              <a:rPr lang="sv-SE" sz="1400" dirty="0">
                <a:solidFill>
                  <a:schemeClr val="tx2"/>
                </a:solidFill>
              </a:rPr>
              <a:t>/</a:t>
            </a:r>
            <a:r>
              <a:rPr lang="sv-SE" sz="1400" dirty="0" err="1">
                <a:solidFill>
                  <a:schemeClr val="tx2"/>
                </a:solidFill>
              </a:rPr>
              <a:t>luck</a:t>
            </a:r>
            <a:r>
              <a:rPr lang="sv-SE" sz="1400" dirty="0">
                <a:solidFill>
                  <a:schemeClr val="tx2"/>
                </a:solidFill>
              </a:rPr>
              <a:t>/dark </a:t>
            </a:r>
            <a:r>
              <a:rPr lang="sv-SE" sz="1400" dirty="0" err="1">
                <a:solidFill>
                  <a:schemeClr val="tx2"/>
                </a:solidFill>
              </a:rPr>
              <a:t>magic</a:t>
            </a:r>
            <a:endParaRPr lang="sv-SE" sz="1400" dirty="0">
              <a:solidFill>
                <a:schemeClr val="tx2"/>
              </a:solidFill>
            </a:endParaRPr>
          </a:p>
          <a:p>
            <a:pPr lvl="1"/>
            <a:endParaRPr lang="sv-SE" sz="1400" dirty="0">
              <a:solidFill>
                <a:schemeClr val="tx2"/>
              </a:solidFill>
            </a:endParaRPr>
          </a:p>
        </p:txBody>
      </p:sp>
      <p:pic>
        <p:nvPicPr>
          <p:cNvPr id="6" name="Bildobjekt 5">
            <a:extLst>
              <a:ext uri="{FF2B5EF4-FFF2-40B4-BE49-F238E27FC236}">
                <a16:creationId xmlns:a16="http://schemas.microsoft.com/office/drawing/2014/main" id="{41E2D713-7D78-1C92-CA76-965BD2991DA0}"/>
              </a:ext>
            </a:extLst>
          </p:cNvPr>
          <p:cNvPicPr>
            <a:picLocks noChangeAspect="1"/>
          </p:cNvPicPr>
          <p:nvPr/>
        </p:nvPicPr>
        <p:blipFill>
          <a:blip r:embed="rId3"/>
          <a:stretch>
            <a:fillRect/>
          </a:stretch>
        </p:blipFill>
        <p:spPr>
          <a:xfrm>
            <a:off x="8061435" y="2952491"/>
            <a:ext cx="3774960" cy="766789"/>
          </a:xfrm>
          <a:prstGeom prst="rect">
            <a:avLst/>
          </a:prstGeom>
        </p:spPr>
      </p:pic>
      <p:pic>
        <p:nvPicPr>
          <p:cNvPr id="8" name="Bildobjekt 7">
            <a:extLst>
              <a:ext uri="{FF2B5EF4-FFF2-40B4-BE49-F238E27FC236}">
                <a16:creationId xmlns:a16="http://schemas.microsoft.com/office/drawing/2014/main" id="{01B3AFA8-BFFB-C5F9-F2DD-6D373D713D19}"/>
              </a:ext>
            </a:extLst>
          </p:cNvPr>
          <p:cNvPicPr>
            <a:picLocks noChangeAspect="1"/>
          </p:cNvPicPr>
          <p:nvPr/>
        </p:nvPicPr>
        <p:blipFill rotWithShape="1">
          <a:blip r:embed="rId4"/>
          <a:srcRect r="64354"/>
          <a:stretch/>
        </p:blipFill>
        <p:spPr>
          <a:xfrm>
            <a:off x="8061435" y="4878272"/>
            <a:ext cx="3774960" cy="820735"/>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Pennanteckning 9">
                <a:extLst>
                  <a:ext uri="{FF2B5EF4-FFF2-40B4-BE49-F238E27FC236}">
                    <a16:creationId xmlns:a16="http://schemas.microsoft.com/office/drawing/2014/main" id="{390703E1-CE18-C311-7868-620BB091C5AF}"/>
                  </a:ext>
                </a:extLst>
              </p14:cNvPr>
              <p14:cNvContentPartPr/>
              <p14:nvPr/>
            </p14:nvContentPartPr>
            <p14:xfrm>
              <a:off x="8296708" y="2000827"/>
              <a:ext cx="1735920" cy="51840"/>
            </p14:xfrm>
          </p:contentPart>
        </mc:Choice>
        <mc:Fallback xmlns="">
          <p:pic>
            <p:nvPicPr>
              <p:cNvPr id="10" name="Pennanteckning 9">
                <a:extLst>
                  <a:ext uri="{FF2B5EF4-FFF2-40B4-BE49-F238E27FC236}">
                    <a16:creationId xmlns:a16="http://schemas.microsoft.com/office/drawing/2014/main" id="{390703E1-CE18-C311-7868-620BB091C5AF}"/>
                  </a:ext>
                </a:extLst>
              </p:cNvPr>
              <p:cNvPicPr/>
              <p:nvPr/>
            </p:nvPicPr>
            <p:blipFill>
              <a:blip r:embed="rId6"/>
              <a:stretch>
                <a:fillRect/>
              </a:stretch>
            </p:blipFill>
            <p:spPr>
              <a:xfrm>
                <a:off x="8260708" y="1929187"/>
                <a:ext cx="1807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Pennanteckning 10">
                <a:extLst>
                  <a:ext uri="{FF2B5EF4-FFF2-40B4-BE49-F238E27FC236}">
                    <a16:creationId xmlns:a16="http://schemas.microsoft.com/office/drawing/2014/main" id="{97A04D70-A4A7-76B7-4049-C04E245308E0}"/>
                  </a:ext>
                </a:extLst>
              </p14:cNvPr>
              <p14:cNvContentPartPr/>
              <p14:nvPr/>
            </p14:nvContentPartPr>
            <p14:xfrm>
              <a:off x="8323348" y="3175867"/>
              <a:ext cx="1664640" cy="45720"/>
            </p14:xfrm>
          </p:contentPart>
        </mc:Choice>
        <mc:Fallback xmlns="">
          <p:pic>
            <p:nvPicPr>
              <p:cNvPr id="11" name="Pennanteckning 10">
                <a:extLst>
                  <a:ext uri="{FF2B5EF4-FFF2-40B4-BE49-F238E27FC236}">
                    <a16:creationId xmlns:a16="http://schemas.microsoft.com/office/drawing/2014/main" id="{97A04D70-A4A7-76B7-4049-C04E245308E0}"/>
                  </a:ext>
                </a:extLst>
              </p:cNvPr>
              <p:cNvPicPr/>
              <p:nvPr/>
            </p:nvPicPr>
            <p:blipFill>
              <a:blip r:embed="rId8"/>
              <a:stretch>
                <a:fillRect/>
              </a:stretch>
            </p:blipFill>
            <p:spPr>
              <a:xfrm>
                <a:off x="8287708" y="3104227"/>
                <a:ext cx="1736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Pennanteckning 11">
                <a:extLst>
                  <a:ext uri="{FF2B5EF4-FFF2-40B4-BE49-F238E27FC236}">
                    <a16:creationId xmlns:a16="http://schemas.microsoft.com/office/drawing/2014/main" id="{758E553D-0DBC-F91A-187A-FF03503D9281}"/>
                  </a:ext>
                </a:extLst>
              </p14:cNvPr>
              <p14:cNvContentPartPr/>
              <p14:nvPr/>
            </p14:nvContentPartPr>
            <p14:xfrm>
              <a:off x="11322148" y="5319667"/>
              <a:ext cx="439200" cy="45360"/>
            </p14:xfrm>
          </p:contentPart>
        </mc:Choice>
        <mc:Fallback xmlns="">
          <p:pic>
            <p:nvPicPr>
              <p:cNvPr id="12" name="Pennanteckning 11">
                <a:extLst>
                  <a:ext uri="{FF2B5EF4-FFF2-40B4-BE49-F238E27FC236}">
                    <a16:creationId xmlns:a16="http://schemas.microsoft.com/office/drawing/2014/main" id="{758E553D-0DBC-F91A-187A-FF03503D9281}"/>
                  </a:ext>
                </a:extLst>
              </p:cNvPr>
              <p:cNvPicPr/>
              <p:nvPr/>
            </p:nvPicPr>
            <p:blipFill>
              <a:blip r:embed="rId10"/>
              <a:stretch>
                <a:fillRect/>
              </a:stretch>
            </p:blipFill>
            <p:spPr>
              <a:xfrm>
                <a:off x="11286508" y="5247667"/>
                <a:ext cx="510840" cy="189000"/>
              </a:xfrm>
              <a:prstGeom prst="rect">
                <a:avLst/>
              </a:prstGeom>
            </p:spPr>
          </p:pic>
        </mc:Fallback>
      </mc:AlternateContent>
    </p:spTree>
    <p:extLst>
      <p:ext uri="{BB962C8B-B14F-4D97-AF65-F5344CB8AC3E}">
        <p14:creationId xmlns:p14="http://schemas.microsoft.com/office/powerpoint/2010/main" val="16277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3"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err="1"/>
              <a:t>Legacy</a:t>
            </a:r>
            <a:r>
              <a:rPr lang="sv-SE" dirty="0"/>
              <a:t>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atabas">
            <a:extLst>
              <a:ext uri="{FF2B5EF4-FFF2-40B4-BE49-F238E27FC236}">
                <a16:creationId xmlns:a16="http://schemas.microsoft.com/office/drawing/2014/main" id="{111C14F0-E5CA-59E4-9220-2FFAE172AF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700"/>
              <a:t>Legacy = Pre SQL Server 2014.</a:t>
            </a:r>
          </a:p>
          <a:p>
            <a:pPr lvl="1"/>
            <a:r>
              <a:rPr lang="sv-SE" sz="1700"/>
              <a:t>Or database scoped configuration</a:t>
            </a:r>
          </a:p>
          <a:p>
            <a:pPr lvl="1"/>
            <a:r>
              <a:rPr lang="sv-SE" sz="1700"/>
              <a:t>Or trace flag</a:t>
            </a:r>
          </a:p>
          <a:p>
            <a:r>
              <a:rPr lang="sv-SE" sz="1700"/>
              <a:t>Assumption: Columns in a table are not functionally dependent</a:t>
            </a:r>
          </a:p>
          <a:p>
            <a:pPr lvl="1"/>
            <a:r>
              <a:rPr lang="sv-SE" sz="1700"/>
              <a:t>Sometimes true, sometimes not</a:t>
            </a:r>
          </a:p>
          <a:p>
            <a:pPr lvl="1"/>
            <a:r>
              <a:rPr lang="sv-SE" sz="1700"/>
              <a:t>For a car, Modelname is a functional dependency on Brandname</a:t>
            </a:r>
          </a:p>
          <a:p>
            <a:pPr lvl="1"/>
            <a:r>
              <a:rPr lang="sv-SE" sz="1700"/>
              <a:t>For most brands, Color is </a:t>
            </a:r>
            <a:r>
              <a:rPr lang="sv-SE" sz="1700" i="1"/>
              <a:t>NOT</a:t>
            </a:r>
            <a:r>
              <a:rPr lang="sv-SE" sz="1700"/>
              <a:t> a functional dependency on Brandname</a:t>
            </a:r>
          </a:p>
          <a:p>
            <a:r>
              <a:rPr lang="sv-SE" sz="1700"/>
              <a:t>In our Toyota example</a:t>
            </a:r>
          </a:p>
          <a:p>
            <a:pPr lvl="1"/>
            <a:r>
              <a:rPr lang="sv-SE" sz="1700"/>
              <a:t>9.308% it’s a Toyota. 24.987% it’s a blue car.</a:t>
            </a:r>
          </a:p>
          <a:p>
            <a:pPr lvl="1"/>
            <a:r>
              <a:rPr lang="sv-SE" sz="1700"/>
              <a:t>9.308% x 24.987% = 2.326% it’s a Blue Toyota.</a:t>
            </a:r>
          </a:p>
          <a:p>
            <a:pPr lvl="1"/>
            <a:r>
              <a:rPr lang="sv-SE" sz="1700"/>
              <a:t>We have 5049331 cars. 2.326% of 5049331 = 117,437 Blue Toyota</a:t>
            </a:r>
          </a:p>
        </p:txBody>
      </p:sp>
    </p:spTree>
    <p:extLst>
      <p:ext uri="{BB962C8B-B14F-4D97-AF65-F5344CB8AC3E}">
        <p14:creationId xmlns:p14="http://schemas.microsoft.com/office/powerpoint/2010/main" val="44775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a:t>”New”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Kalkylatorkontur">
            <a:extLst>
              <a:ext uri="{FF2B5EF4-FFF2-40B4-BE49-F238E27FC236}">
                <a16:creationId xmlns:a16="http://schemas.microsoft.com/office/drawing/2014/main" id="{5AF27654-5CF3-B254-2474-99F751B02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100" dirty="0"/>
                  <a:t>New = SQL Server 2014 and later.</a:t>
                </a:r>
              </a:p>
              <a:p>
                <a:pPr lvl="1"/>
                <a:r>
                  <a:rPr lang="sv-SE" sz="1100" dirty="0" err="1"/>
                  <a:t>Unless</a:t>
                </a:r>
                <a:r>
                  <a:rPr lang="sv-SE" sz="1100" dirty="0"/>
                  <a:t> </a:t>
                </a:r>
                <a:r>
                  <a:rPr lang="sv-SE" sz="1100" dirty="0" err="1"/>
                  <a:t>we</a:t>
                </a:r>
                <a:r>
                  <a:rPr lang="sv-SE" sz="1100" dirty="0"/>
                  <a:t> </a:t>
                </a:r>
                <a:r>
                  <a:rPr lang="sv-SE" sz="1100" dirty="0" err="1"/>
                  <a:t>run</a:t>
                </a:r>
                <a:r>
                  <a:rPr lang="sv-SE" sz="1100" dirty="0"/>
                  <a:t> SQL Server 2016 and later and </a:t>
                </a:r>
                <a:r>
                  <a:rPr lang="sv-SE" sz="1100" dirty="0" err="1"/>
                  <a:t>enable</a:t>
                </a:r>
                <a:r>
                  <a:rPr lang="sv-SE" sz="1100" dirty="0"/>
                  <a:t> </a:t>
                </a:r>
                <a:r>
                  <a:rPr lang="sv-SE" sz="1100" dirty="0" err="1"/>
                  <a:t>Database</a:t>
                </a:r>
                <a:r>
                  <a:rPr lang="sv-SE" sz="1100" dirty="0"/>
                  <a:t> </a:t>
                </a:r>
                <a:r>
                  <a:rPr lang="sv-SE" sz="1100" dirty="0" err="1"/>
                  <a:t>Scoped</a:t>
                </a:r>
                <a:r>
                  <a:rPr lang="sv-SE" sz="1100" dirty="0"/>
                  <a:t> </a:t>
                </a:r>
                <a:r>
                  <a:rPr lang="sv-SE" sz="1100" dirty="0" err="1"/>
                  <a:t>Configuration</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a:t>
                </a:r>
              </a:p>
              <a:p>
                <a:pPr lvl="1"/>
                <a:r>
                  <a:rPr lang="sv-SE" sz="1100" dirty="0"/>
                  <a:t>And </a:t>
                </a:r>
                <a:r>
                  <a:rPr lang="sv-SE" sz="1100" dirty="0" err="1"/>
                  <a:t>unless</a:t>
                </a:r>
                <a:r>
                  <a:rPr lang="sv-SE" sz="1100" dirty="0"/>
                  <a:t> </a:t>
                </a:r>
                <a:r>
                  <a:rPr lang="sv-SE" sz="1100" dirty="0" err="1"/>
                  <a:t>we</a:t>
                </a:r>
                <a:r>
                  <a:rPr lang="sv-SE" sz="1100" dirty="0"/>
                  <a:t> </a:t>
                </a:r>
                <a:r>
                  <a:rPr lang="sv-SE" sz="1100" dirty="0" err="1"/>
                  <a:t>run</a:t>
                </a:r>
                <a:r>
                  <a:rPr lang="sv-SE" sz="1100" dirty="0"/>
                  <a:t> SQL Server 2014 or later and </a:t>
                </a:r>
                <a:r>
                  <a:rPr lang="sv-SE" sz="1100" dirty="0" err="1"/>
                  <a:t>enable</a:t>
                </a:r>
                <a:r>
                  <a:rPr lang="sv-SE" sz="1100" dirty="0"/>
                  <a:t> </a:t>
                </a:r>
                <a:r>
                  <a:rPr lang="sv-SE" sz="1100" dirty="0" err="1"/>
                  <a:t>traceflags</a:t>
                </a:r>
                <a:r>
                  <a:rPr lang="sv-SE" sz="1100" dirty="0"/>
                  <a:t> to </a:t>
                </a:r>
                <a:r>
                  <a:rPr lang="sv-SE" sz="1100" dirty="0" err="1"/>
                  <a:t>use</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 </a:t>
                </a:r>
                <a:r>
                  <a:rPr lang="sv-SE" sz="1100" dirty="0" err="1"/>
                  <a:t>instance</a:t>
                </a:r>
                <a:r>
                  <a:rPr lang="sv-SE" sz="1100" dirty="0"/>
                  <a:t> </a:t>
                </a:r>
                <a:r>
                  <a:rPr lang="sv-SE" sz="1100" dirty="0" err="1"/>
                  <a:t>wide</a:t>
                </a:r>
                <a:endParaRPr lang="sv-SE" sz="1100" dirty="0"/>
              </a:p>
              <a:p>
                <a:pPr lvl="1"/>
                <a:r>
                  <a:rPr lang="sv-SE" sz="1100" dirty="0"/>
                  <a:t>For </a:t>
                </a:r>
                <a:r>
                  <a:rPr lang="sv-SE" sz="1100" dirty="0" err="1"/>
                  <a:t>now</a:t>
                </a:r>
                <a:r>
                  <a:rPr lang="sv-SE" sz="1100" dirty="0"/>
                  <a:t>, </a:t>
                </a:r>
                <a:r>
                  <a:rPr lang="sv-SE" sz="1100" dirty="0" err="1"/>
                  <a:t>we</a:t>
                </a:r>
                <a:r>
                  <a:rPr lang="sv-SE" sz="1100" dirty="0"/>
                  <a:t> </a:t>
                </a:r>
                <a:r>
                  <a:rPr lang="sv-SE" sz="1100" dirty="0" err="1"/>
                  <a:t>skip</a:t>
                </a:r>
                <a:r>
                  <a:rPr lang="sv-SE" sz="1100" dirty="0"/>
                  <a:t> the </a:t>
                </a:r>
                <a:r>
                  <a:rPr lang="sv-SE" sz="1100" dirty="0" err="1"/>
                  <a:t>fancy</a:t>
                </a:r>
                <a:r>
                  <a:rPr lang="sv-SE" sz="1100" dirty="0"/>
                  <a:t> SQL Server 2022 IQP and CE Feedback stuff, </a:t>
                </a:r>
                <a:r>
                  <a:rPr lang="sv-SE" sz="1100" dirty="0" err="1"/>
                  <a:t>because</a:t>
                </a:r>
                <a:r>
                  <a:rPr lang="sv-SE" sz="1100" dirty="0"/>
                  <a:t>:</a:t>
                </a:r>
              </a:p>
              <a:p>
                <a:pPr lvl="1"/>
                <a:r>
                  <a:rPr lang="sv-SE" sz="1100" dirty="0"/>
                  <a:t>Most </a:t>
                </a:r>
                <a:r>
                  <a:rPr lang="sv-SE" sz="1100" dirty="0" err="1"/>
                  <a:t>of</a:t>
                </a:r>
                <a:r>
                  <a:rPr lang="sv-SE" sz="1100" dirty="0"/>
                  <a:t> </a:t>
                </a:r>
                <a:r>
                  <a:rPr lang="sv-SE" sz="1100" dirty="0" err="1"/>
                  <a:t>us</a:t>
                </a:r>
                <a:r>
                  <a:rPr lang="sv-SE" sz="1100" dirty="0"/>
                  <a:t> </a:t>
                </a:r>
                <a:r>
                  <a:rPr lang="sv-SE" sz="1100" dirty="0" err="1"/>
                  <a:t>don’t</a:t>
                </a:r>
                <a:r>
                  <a:rPr lang="sv-SE" sz="1100" dirty="0"/>
                  <a:t> </a:t>
                </a:r>
                <a:r>
                  <a:rPr lang="sv-SE" sz="1100" dirty="0" err="1"/>
                  <a:t>run</a:t>
                </a:r>
                <a:r>
                  <a:rPr lang="sv-SE" sz="1100" dirty="0"/>
                  <a:t> SQL Server 2022. And </a:t>
                </a:r>
                <a:r>
                  <a:rPr lang="sv-SE" sz="1100" dirty="0" err="1"/>
                  <a:t>if</a:t>
                </a:r>
                <a:r>
                  <a:rPr lang="sv-SE" sz="1100" dirty="0"/>
                  <a:t> </a:t>
                </a:r>
                <a:r>
                  <a:rPr lang="sv-SE" sz="1100" dirty="0" err="1"/>
                  <a:t>we</a:t>
                </a:r>
                <a:r>
                  <a:rPr lang="sv-SE" sz="1100" dirty="0"/>
                  <a:t> do, </a:t>
                </a:r>
                <a:r>
                  <a:rPr lang="sv-SE" sz="1100" dirty="0" err="1"/>
                  <a:t>most</a:t>
                </a:r>
                <a:r>
                  <a:rPr lang="sv-SE" sz="1100" dirty="0"/>
                  <a:t> IQP features </a:t>
                </a:r>
                <a:r>
                  <a:rPr lang="sv-SE" sz="1100" dirty="0" err="1"/>
                  <a:t>are</a:t>
                </a:r>
                <a:r>
                  <a:rPr lang="sv-SE" sz="1100" dirty="0"/>
                  <a:t> Enterprise Edition </a:t>
                </a:r>
                <a:r>
                  <a:rPr lang="sv-SE" sz="1100" dirty="0" err="1"/>
                  <a:t>only</a:t>
                </a:r>
                <a:r>
                  <a:rPr lang="sv-SE" sz="1100" dirty="0"/>
                  <a:t> features.</a:t>
                </a:r>
              </a:p>
              <a:p>
                <a:r>
                  <a:rPr lang="sv-SE" sz="1100" dirty="0" err="1"/>
                  <a:t>Assumption</a:t>
                </a:r>
                <a:r>
                  <a:rPr lang="sv-SE" sz="1100" dirty="0"/>
                  <a:t>: </a:t>
                </a:r>
                <a:r>
                  <a:rPr lang="sv-SE" sz="1100" dirty="0" err="1"/>
                  <a:t>Columns</a:t>
                </a:r>
                <a:r>
                  <a:rPr lang="sv-SE" sz="1100" dirty="0"/>
                  <a:t> in a table ARE </a:t>
                </a:r>
                <a:r>
                  <a:rPr lang="sv-SE" sz="1100" dirty="0" err="1"/>
                  <a:t>functionally</a:t>
                </a:r>
                <a:r>
                  <a:rPr lang="sv-SE" sz="1100" dirty="0"/>
                  <a:t> </a:t>
                </a:r>
                <a:r>
                  <a:rPr lang="sv-SE" sz="1100" dirty="0" err="1"/>
                  <a:t>dependent</a:t>
                </a:r>
                <a:endParaRPr lang="sv-SE" sz="1100" dirty="0"/>
              </a:p>
              <a:p>
                <a:pPr lvl="1"/>
                <a:r>
                  <a:rPr lang="sv-SE" sz="1100" dirty="0" err="1"/>
                  <a:t>Again</a:t>
                </a:r>
                <a:r>
                  <a:rPr lang="sv-SE" sz="1100" dirty="0"/>
                  <a:t>, </a:t>
                </a:r>
                <a:r>
                  <a:rPr lang="sv-SE" sz="1100" dirty="0" err="1"/>
                  <a:t>sometimes</a:t>
                </a:r>
                <a:r>
                  <a:rPr lang="sv-SE" sz="1100" dirty="0"/>
                  <a:t> </a:t>
                </a:r>
                <a:r>
                  <a:rPr lang="sv-SE" sz="1100" dirty="0" err="1"/>
                  <a:t>true</a:t>
                </a:r>
                <a:r>
                  <a:rPr lang="sv-SE" sz="1100" dirty="0"/>
                  <a:t>, </a:t>
                </a:r>
                <a:r>
                  <a:rPr lang="sv-SE" sz="1100" dirty="0" err="1"/>
                  <a:t>sometimes</a:t>
                </a:r>
                <a:r>
                  <a:rPr lang="sv-SE" sz="1100" dirty="0"/>
                  <a:t> not</a:t>
                </a:r>
              </a:p>
              <a:p>
                <a:pPr lvl="1"/>
                <a:r>
                  <a:rPr lang="sv-SE" sz="1100" dirty="0"/>
                  <a:t>For a </a:t>
                </a:r>
                <a:r>
                  <a:rPr lang="sv-SE" sz="1100" dirty="0" err="1"/>
                  <a:t>car</a:t>
                </a:r>
                <a:r>
                  <a:rPr lang="sv-SE" sz="1100" dirty="0"/>
                  <a:t>, </a:t>
                </a:r>
                <a:r>
                  <a:rPr lang="sv-SE" sz="1100" dirty="0" err="1"/>
                  <a:t>Modelname</a:t>
                </a:r>
                <a:r>
                  <a:rPr lang="sv-SE" sz="1100" dirty="0"/>
                  <a:t> </a:t>
                </a:r>
                <a:r>
                  <a:rPr lang="sv-SE" sz="1100" i="1" dirty="0"/>
                  <a:t>IS</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r>
                  <a:rPr lang="sv-SE" sz="1100" dirty="0"/>
                  <a:t>For </a:t>
                </a:r>
                <a:r>
                  <a:rPr lang="sv-SE" sz="1100" dirty="0" err="1"/>
                  <a:t>most</a:t>
                </a:r>
                <a:r>
                  <a:rPr lang="sv-SE" sz="1100" dirty="0"/>
                  <a:t> brands, Color is </a:t>
                </a:r>
                <a:r>
                  <a:rPr lang="sv-SE" sz="1100" i="1" dirty="0"/>
                  <a:t>NOT</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14:m>
                  <m:oMath xmlns:m="http://schemas.openxmlformats.org/officeDocument/2006/math">
                    <m:r>
                      <m:rPr>
                        <m:sty m:val="p"/>
                      </m:rPr>
                      <a:rPr lang="sv-SE" sz="1100" b="0" i="0">
                        <a:latin typeface="Cambria Math" panose="02040503050406030204" pitchFamily="18" charset="0"/>
                        <a:ea typeface="Cambria Math" panose="02040503050406030204" pitchFamily="18" charset="0"/>
                      </a:rPr>
                      <m:t>selectivity</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of</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most</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selective</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predicate</m:t>
                    </m:r>
                    <m:r>
                      <a:rPr lang="sv-SE" sz="1100" b="0" i="0">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m:t>
                    </m:r>
                    <m:r>
                      <a:rPr lang="sv-SE" sz="1100" b="0" i="0">
                        <a:latin typeface="Cambria Math" panose="02040503050406030204" pitchFamily="18" charset="0"/>
                        <a:ea typeface="Cambria Math" panose="02040503050406030204" pitchFamily="18" charset="0"/>
                      </a:rPr>
                      <m:t> </m:t>
                    </m:r>
                    <m:rad>
                      <m:radPr>
                        <m:degHide m:val="on"/>
                        <m:ctrlPr>
                          <a:rPr lang="sv-SE" sz="1100" b="0" i="1">
                            <a:latin typeface="Cambria Math" panose="02040503050406030204" pitchFamily="18" charset="0"/>
                            <a:ea typeface="Cambria Math" panose="02040503050406030204" pitchFamily="18" charset="0"/>
                          </a:rPr>
                        </m:ctrlPr>
                      </m:radPr>
                      <m:deg/>
                      <m:e>
                        <m:r>
                          <a:rPr lang="sv-SE" sz="1100" b="0" i="1">
                            <a:latin typeface="Cambria Math" panose="02040503050406030204" pitchFamily="18" charset="0"/>
                            <a:ea typeface="Cambria Math" panose="02040503050406030204" pitchFamily="18" charset="0"/>
                          </a:rPr>
                          <m:t>𝑠𝑒𝑙𝑒𝑐𝑡𝑖𝑣𝑖𝑡𝑦</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𝑜𝑓</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𝑠𝑒𝑐𝑜𝑛𝑑</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𝑚𝑜𝑠𝑡</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𝑠𝑒𝑙𝑒𝑐𝑡𝑖𝑣𝑒</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𝑝𝑟𝑒𝑑𝑖𝑐𝑎𝑡𝑒</m:t>
                        </m:r>
                        <m:r>
                          <a:rPr lang="sv-SE" sz="1100" b="0" i="1">
                            <a:latin typeface="Cambria Math" panose="02040503050406030204" pitchFamily="18" charset="0"/>
                            <a:ea typeface="Cambria Math" panose="02040503050406030204" pitchFamily="18" charset="0"/>
                          </a:rPr>
                          <m:t> </m:t>
                        </m:r>
                      </m:e>
                    </m:rad>
                    <m:r>
                      <a:rPr lang="sv-SE" sz="1100" b="0" i="1">
                        <a:latin typeface="Cambria Math" panose="02040503050406030204" pitchFamily="18" charset="0"/>
                        <a:ea typeface="Cambria Math" panose="02040503050406030204" pitchFamily="18" charset="0"/>
                      </a:rPr>
                      <m:t>× </m:t>
                    </m:r>
                    <m:rad>
                      <m:radPr>
                        <m:ctrlPr>
                          <a:rPr lang="sv-SE" sz="1100" b="0" i="1">
                            <a:latin typeface="Cambria Math" panose="02040503050406030204" pitchFamily="18" charset="0"/>
                            <a:ea typeface="Cambria Math" panose="02040503050406030204" pitchFamily="18" charset="0"/>
                          </a:rPr>
                        </m:ctrlPr>
                      </m:radPr>
                      <m:deg>
                        <m:r>
                          <a:rPr lang="sv-SE" sz="1100">
                            <a:latin typeface="Cambria Math" panose="02040503050406030204" pitchFamily="18" charset="0"/>
                          </a:rPr>
                          <m:t>3</m:t>
                        </m:r>
                      </m:deg>
                      <m:e>
                        <m:r>
                          <a:rPr lang="sv-SE" sz="1100" b="0" i="1">
                            <a:latin typeface="Cambria Math" panose="02040503050406030204" pitchFamily="18" charset="0"/>
                          </a:rPr>
                          <m:t>𝑠𝑒𝑙𝑒𝑐𝑡𝑖𝑣𝑖𝑡𝑦</m:t>
                        </m:r>
                        <m:r>
                          <a:rPr lang="sv-SE" sz="1100" b="0" i="1">
                            <a:latin typeface="Cambria Math" panose="02040503050406030204" pitchFamily="18" charset="0"/>
                          </a:rPr>
                          <m:t> </m:t>
                        </m:r>
                        <m:r>
                          <a:rPr lang="sv-SE" sz="1100" b="0" i="1">
                            <a:latin typeface="Cambria Math" panose="02040503050406030204" pitchFamily="18" charset="0"/>
                          </a:rPr>
                          <m:t>𝑜𝑓</m:t>
                        </m:r>
                        <m:r>
                          <a:rPr lang="sv-SE" sz="1100" b="0" i="1">
                            <a:latin typeface="Cambria Math" panose="02040503050406030204" pitchFamily="18" charset="0"/>
                          </a:rPr>
                          <m:t> </m:t>
                        </m:r>
                        <m:r>
                          <a:rPr lang="sv-SE" sz="1100" b="0" i="1">
                            <a:latin typeface="Cambria Math" panose="02040503050406030204" pitchFamily="18" charset="0"/>
                          </a:rPr>
                          <m:t>𝑡h𝑖𝑟𝑑</m:t>
                        </m:r>
                        <m:r>
                          <a:rPr lang="sv-SE" sz="1100" b="0" i="1">
                            <a:latin typeface="Cambria Math" panose="02040503050406030204" pitchFamily="18" charset="0"/>
                          </a:rPr>
                          <m:t> </m:t>
                        </m:r>
                        <m:r>
                          <a:rPr lang="sv-SE" sz="1100" b="0" i="1">
                            <a:latin typeface="Cambria Math" panose="02040503050406030204" pitchFamily="18" charset="0"/>
                          </a:rPr>
                          <m:t>𝑚𝑜𝑠𝑡</m:t>
                        </m:r>
                        <m:r>
                          <a:rPr lang="sv-SE" sz="1100" b="0" i="1">
                            <a:latin typeface="Cambria Math" panose="02040503050406030204" pitchFamily="18" charset="0"/>
                          </a:rPr>
                          <m:t> </m:t>
                        </m:r>
                        <m:r>
                          <a:rPr lang="sv-SE" sz="1100" b="0" i="1">
                            <a:latin typeface="Cambria Math" panose="02040503050406030204" pitchFamily="18" charset="0"/>
                          </a:rPr>
                          <m:t>𝑠𝑒𝑙𝑒𝑐𝑡𝑖𝑣𝑒</m:t>
                        </m:r>
                        <m:r>
                          <a:rPr lang="sv-SE" sz="1100" b="0" i="1">
                            <a:latin typeface="Cambria Math" panose="02040503050406030204" pitchFamily="18" charset="0"/>
                          </a:rPr>
                          <m:t> </m:t>
                        </m:r>
                        <m:r>
                          <a:rPr lang="sv-SE" sz="1100" b="0" i="1">
                            <a:latin typeface="Cambria Math" panose="02040503050406030204" pitchFamily="18" charset="0"/>
                          </a:rPr>
                          <m:t>𝑝𝑟𝑒𝑑𝑖𝑐𝑎𝑡𝑒</m:t>
                        </m:r>
                      </m:e>
                    </m:rad>
                  </m:oMath>
                </a14:m>
                <a:endParaRPr lang="sv-SE" sz="1100" dirty="0"/>
              </a:p>
              <a:p>
                <a:pPr lvl="1"/>
                <a:r>
                  <a:rPr lang="sv-SE" sz="1100" dirty="0" err="1"/>
                  <a:t>Exponential</a:t>
                </a:r>
                <a:r>
                  <a:rPr lang="sv-SE" sz="1100" dirty="0"/>
                  <a:t> </a:t>
                </a:r>
                <a:r>
                  <a:rPr lang="sv-SE" sz="1100" dirty="0" err="1"/>
                  <a:t>backoff</a:t>
                </a:r>
                <a:endParaRPr lang="sv-SE" sz="1100" dirty="0"/>
              </a:p>
              <a:p>
                <a:r>
                  <a:rPr lang="sv-SE" sz="1100" dirty="0"/>
                  <a:t>In </a:t>
                </a:r>
                <a:r>
                  <a:rPr lang="sv-SE" sz="1100" dirty="0" err="1"/>
                  <a:t>our</a:t>
                </a:r>
                <a:r>
                  <a:rPr lang="sv-SE" sz="1100" dirty="0"/>
                  <a:t> Toyota </a:t>
                </a:r>
                <a:r>
                  <a:rPr lang="sv-SE" sz="1100" dirty="0" err="1"/>
                  <a:t>example</a:t>
                </a:r>
                <a:endParaRPr lang="sv-SE" sz="1100" dirty="0"/>
              </a:p>
              <a:p>
                <a:pPr lvl="1"/>
                <a:r>
                  <a:rPr lang="sv-SE" sz="1100" dirty="0"/>
                  <a:t>9.308% </a:t>
                </a:r>
                <a:r>
                  <a:rPr lang="sv-SE" sz="1100" dirty="0" err="1"/>
                  <a:t>it’s</a:t>
                </a:r>
                <a:r>
                  <a:rPr lang="sv-SE" sz="1100" dirty="0"/>
                  <a:t> a Toyota. 24.987% </a:t>
                </a:r>
                <a:r>
                  <a:rPr lang="sv-SE" sz="1100" dirty="0" err="1"/>
                  <a:t>it’s</a:t>
                </a:r>
                <a:r>
                  <a:rPr lang="sv-SE" sz="1100" dirty="0"/>
                  <a:t> a </a:t>
                </a:r>
                <a:r>
                  <a:rPr lang="sv-SE" sz="1100" dirty="0" err="1"/>
                  <a:t>blue</a:t>
                </a:r>
                <a:r>
                  <a:rPr lang="sv-SE" sz="1100" dirty="0"/>
                  <a:t> </a:t>
                </a:r>
                <a:r>
                  <a:rPr lang="sv-SE" sz="1100" dirty="0" err="1"/>
                  <a:t>car</a:t>
                </a:r>
                <a:r>
                  <a:rPr lang="sv-SE" sz="1100" dirty="0"/>
                  <a:t>.</a:t>
                </a:r>
              </a:p>
              <a:p>
                <a:pPr lvl="1"/>
                <a:r>
                  <a:rPr lang="sv-SE" sz="1100" dirty="0"/>
                  <a:t>9.308% x SQRT(24.987%) = 4.653% </a:t>
                </a:r>
                <a:r>
                  <a:rPr lang="sv-SE" sz="1100" dirty="0" err="1"/>
                  <a:t>it’s</a:t>
                </a:r>
                <a:r>
                  <a:rPr lang="sv-SE" sz="1100" dirty="0"/>
                  <a:t> a </a:t>
                </a:r>
                <a:r>
                  <a:rPr lang="sv-SE" sz="1100" dirty="0" err="1"/>
                  <a:t>Blue</a:t>
                </a:r>
                <a:r>
                  <a:rPr lang="sv-SE" sz="1100" dirty="0"/>
                  <a:t> Toyota.</a:t>
                </a:r>
              </a:p>
              <a:p>
                <a:pPr lvl="1"/>
                <a:r>
                  <a:rPr lang="sv-SE" sz="1100" dirty="0" err="1"/>
                  <a:t>We</a:t>
                </a:r>
                <a:r>
                  <a:rPr lang="sv-SE" sz="1100" dirty="0"/>
                  <a:t> </a:t>
                </a:r>
                <a:r>
                  <a:rPr lang="sv-SE" sz="1100" dirty="0" err="1"/>
                  <a:t>have</a:t>
                </a:r>
                <a:r>
                  <a:rPr lang="sv-SE" sz="1100" dirty="0"/>
                  <a:t> 5049331 </a:t>
                </a:r>
                <a:r>
                  <a:rPr lang="sv-SE" sz="1100" dirty="0" err="1"/>
                  <a:t>cars</a:t>
                </a:r>
                <a:r>
                  <a:rPr lang="sv-SE" sz="1100" dirty="0"/>
                  <a:t>. 4.653% </a:t>
                </a:r>
                <a:r>
                  <a:rPr lang="sv-SE" sz="1100" dirty="0" err="1"/>
                  <a:t>of</a:t>
                </a:r>
                <a:r>
                  <a:rPr lang="sv-SE" sz="1100" dirty="0"/>
                  <a:t> 5049331 = 345,935 </a:t>
                </a:r>
                <a:r>
                  <a:rPr lang="sv-SE" sz="1100" dirty="0" err="1"/>
                  <a:t>Blue</a:t>
                </a:r>
                <a:r>
                  <a:rPr lang="sv-SE" sz="1100" dirty="0"/>
                  <a:t> Toyota</a:t>
                </a:r>
              </a:p>
            </p:txBody>
          </p:sp>
        </mc:Choice>
        <mc:Fallback xmlns="">
          <p:sp>
            <p:nvSpPr>
              <p:cNvPr id="3" name="Platshållare för innehåll 2">
                <a:extLst>
                  <a:ext uri="{FF2B5EF4-FFF2-40B4-BE49-F238E27FC236}">
                    <a16:creationId xmlns:a16="http://schemas.microsoft.com/office/drawing/2014/main" id="{881F6D1E-4A48-4545-364F-002446006033}"/>
                  </a:ext>
                </a:extLst>
              </p:cNvPr>
              <p:cNvSpPr>
                <a:spLocks noGrp="1" noRot="1" noChangeAspect="1" noMove="1" noResize="1" noEditPoints="1" noAdjustHandles="1" noChangeArrowheads="1" noChangeShapeType="1" noTextEdit="1"/>
              </p:cNvSpPr>
              <p:nvPr>
                <p:ph idx="1"/>
              </p:nvPr>
            </p:nvSpPr>
            <p:spPr>
              <a:xfrm>
                <a:off x="6586415" y="723153"/>
                <a:ext cx="4555782" cy="5392482"/>
              </a:xfrm>
              <a:blipFill>
                <a:blip r:embed="rId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0239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EA0-BDFE-C489-E7C1-A336AFA6962B}"/>
              </a:ext>
            </a:extLst>
          </p:cNvPr>
          <p:cNvSpPr>
            <a:spLocks noGrp="1"/>
          </p:cNvSpPr>
          <p:nvPr>
            <p:ph type="title"/>
          </p:nvPr>
        </p:nvSpPr>
        <p:spPr/>
        <p:txBody>
          <a:bodyPr/>
          <a:lstStyle/>
          <a:p>
            <a:r>
              <a:rPr lang="en-GB" dirty="0"/>
              <a:t>New CE vs Legacy CE</a:t>
            </a:r>
            <a:endParaRPr lang="LID4096" dirty="0"/>
          </a:p>
        </p:txBody>
      </p:sp>
      <p:graphicFrame>
        <p:nvGraphicFramePr>
          <p:cNvPr id="5" name="Content Placeholder 2">
            <a:extLst>
              <a:ext uri="{FF2B5EF4-FFF2-40B4-BE49-F238E27FC236}">
                <a16:creationId xmlns:a16="http://schemas.microsoft.com/office/drawing/2014/main" id="{C481A04F-0B06-2C88-5476-17CC1307EA69}"/>
              </a:ext>
            </a:extLst>
          </p:cNvPr>
          <p:cNvGraphicFramePr>
            <a:graphicFrameLocks noGrp="1"/>
          </p:cNvGraphicFramePr>
          <p:nvPr>
            <p:ph idx="1"/>
            <p:extLst>
              <p:ext uri="{D42A27DB-BD31-4B8C-83A1-F6EECF244321}">
                <p14:modId xmlns:p14="http://schemas.microsoft.com/office/powerpoint/2010/main" val="5273629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25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06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2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n bild som visar blå, mönster, Electric blue, ljus&#10;&#10;Automatiskt genererad beskrivning">
            <a:extLst>
              <a:ext uri="{FF2B5EF4-FFF2-40B4-BE49-F238E27FC236}">
                <a16:creationId xmlns:a16="http://schemas.microsoft.com/office/drawing/2014/main" id="{E0E28347-1291-890B-5F8C-38283EE394C6}"/>
              </a:ext>
            </a:extLst>
          </p:cNvPr>
          <p:cNvPicPr>
            <a:picLocks noChangeAspect="1"/>
          </p:cNvPicPr>
          <p:nvPr/>
        </p:nvPicPr>
        <p:blipFill rotWithShape="1">
          <a:blip r:embed="rId2"/>
          <a:srcRect t="6235" r="9091" b="17156"/>
          <a:stretch/>
        </p:blipFill>
        <p:spPr>
          <a:xfrm>
            <a:off x="20" y="10"/>
            <a:ext cx="12191980" cy="6857990"/>
          </a:xfrm>
          <a:prstGeom prst="rect">
            <a:avLst/>
          </a:prstGeom>
        </p:spPr>
      </p:pic>
      <p:sp>
        <p:nvSpPr>
          <p:cNvPr id="19"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045B2333-661A-5B4A-610F-59DC77E3482E}"/>
              </a:ext>
            </a:extLst>
          </p:cNvPr>
          <p:cNvSpPr>
            <a:spLocks noGrp="1"/>
          </p:cNvSpPr>
          <p:nvPr>
            <p:ph type="title"/>
          </p:nvPr>
        </p:nvSpPr>
        <p:spPr>
          <a:xfrm>
            <a:off x="838200" y="365125"/>
            <a:ext cx="10515600" cy="1325563"/>
          </a:xfrm>
        </p:spPr>
        <p:txBody>
          <a:bodyPr>
            <a:normAutofit/>
          </a:bodyPr>
          <a:lstStyle/>
          <a:p>
            <a:r>
              <a:rPr lang="sv-SE"/>
              <a:t>But wait, there’s more</a:t>
            </a:r>
            <a:endParaRPr lang="sv-SE" dirty="0"/>
          </a:p>
        </p:txBody>
      </p:sp>
      <p:graphicFrame>
        <p:nvGraphicFramePr>
          <p:cNvPr id="5" name="Platshållare för innehåll 2">
            <a:extLst>
              <a:ext uri="{FF2B5EF4-FFF2-40B4-BE49-F238E27FC236}">
                <a16:creationId xmlns:a16="http://schemas.microsoft.com/office/drawing/2014/main" id="{9DBBA4E2-B6B6-FD91-E6B9-BA91977484C1}"/>
              </a:ext>
            </a:extLst>
          </p:cNvPr>
          <p:cNvGraphicFramePr>
            <a:graphicFrameLocks noGrp="1"/>
          </p:cNvGraphicFramePr>
          <p:nvPr>
            <p:ph idx="1"/>
            <p:extLst>
              <p:ext uri="{D42A27DB-BD31-4B8C-83A1-F6EECF244321}">
                <p14:modId xmlns:p14="http://schemas.microsoft.com/office/powerpoint/2010/main" val="350575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360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a metal surface&#10;&#10;Description automatically generated">
            <a:extLst>
              <a:ext uri="{FF2B5EF4-FFF2-40B4-BE49-F238E27FC236}">
                <a16:creationId xmlns:a16="http://schemas.microsoft.com/office/drawing/2014/main" id="{7668D0D7-A12F-3913-B41B-F53A5817FC4F}"/>
              </a:ext>
            </a:extLst>
          </p:cNvPr>
          <p:cNvPicPr>
            <a:picLocks noChangeAspect="1"/>
          </p:cNvPicPr>
          <p:nvPr/>
        </p:nvPicPr>
        <p:blipFill rotWithShape="1">
          <a:blip r:embed="rId2">
            <a:duotone>
              <a:schemeClr val="bg2">
                <a:shade val="45000"/>
                <a:satMod val="135000"/>
              </a:schemeClr>
              <a:prstClr val="white"/>
            </a:duotone>
          </a:blip>
          <a:srcRect t="8607" b="71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A9CD34C-B9CC-C638-C790-01B465FA8B5F}"/>
              </a:ext>
            </a:extLst>
          </p:cNvPr>
          <p:cNvSpPr>
            <a:spLocks noGrp="1"/>
          </p:cNvSpPr>
          <p:nvPr>
            <p:ph type="title"/>
          </p:nvPr>
        </p:nvSpPr>
        <p:spPr>
          <a:xfrm>
            <a:off x="838200" y="365125"/>
            <a:ext cx="10515600" cy="1325563"/>
          </a:xfrm>
        </p:spPr>
        <p:txBody>
          <a:bodyPr>
            <a:normAutofit/>
          </a:bodyPr>
          <a:lstStyle/>
          <a:p>
            <a:r>
              <a:rPr lang="sv-SE" dirty="0" err="1"/>
              <a:t>What’s</a:t>
            </a:r>
            <a:r>
              <a:rPr lang="sv-SE" dirty="0"/>
              <a:t> the </a:t>
            </a:r>
            <a:r>
              <a:rPr lang="sv-SE" dirty="0" err="1"/>
              <a:t>cardinality</a:t>
            </a:r>
            <a:r>
              <a:rPr lang="sv-SE" dirty="0"/>
              <a:t> </a:t>
            </a:r>
            <a:r>
              <a:rPr lang="sv-SE" dirty="0" err="1"/>
              <a:t>of</a:t>
            </a:r>
            <a:r>
              <a:rPr lang="sv-SE" dirty="0"/>
              <a:t> the </a:t>
            </a:r>
            <a:r>
              <a:rPr lang="sv-SE" dirty="0" err="1"/>
              <a:t>combined</a:t>
            </a:r>
            <a:r>
              <a:rPr lang="sv-SE" dirty="0"/>
              <a:t> sets?</a:t>
            </a:r>
          </a:p>
        </p:txBody>
      </p:sp>
      <p:graphicFrame>
        <p:nvGraphicFramePr>
          <p:cNvPr id="5" name="Platshållare för innehåll 2">
            <a:extLst>
              <a:ext uri="{FF2B5EF4-FFF2-40B4-BE49-F238E27FC236}">
                <a16:creationId xmlns:a16="http://schemas.microsoft.com/office/drawing/2014/main" id="{01B2E1BD-8467-88FE-6E7A-AA5110509E31}"/>
              </a:ext>
            </a:extLst>
          </p:cNvPr>
          <p:cNvGraphicFramePr>
            <a:graphicFrameLocks noGrp="1"/>
          </p:cNvGraphicFramePr>
          <p:nvPr>
            <p:ph idx="1"/>
            <p:extLst>
              <p:ext uri="{D42A27DB-BD31-4B8C-83A1-F6EECF244321}">
                <p14:modId xmlns:p14="http://schemas.microsoft.com/office/powerpoint/2010/main" val="4419200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297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48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5153822" y="1010518"/>
            <a:ext cx="6553545" cy="484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latshållare för innehåll 4">
            <a:extLst>
              <a:ext uri="{FF2B5EF4-FFF2-40B4-BE49-F238E27FC236}">
                <a16:creationId xmlns:a16="http://schemas.microsoft.com/office/drawing/2014/main" id="{906585C0-B1E7-4244-9B77-FCCF335E4E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444" r="9090" b="23554"/>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ubrik 1">
            <a:extLst>
              <a:ext uri="{FF2B5EF4-FFF2-40B4-BE49-F238E27FC236}">
                <a16:creationId xmlns:a16="http://schemas.microsoft.com/office/drawing/2014/main" id="{12FAC574-1180-4B65-9CF1-D0E49FC7D401}"/>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Session Content</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ruta 5">
            <a:extLst>
              <a:ext uri="{FF2B5EF4-FFF2-40B4-BE49-F238E27FC236}">
                <a16:creationId xmlns:a16="http://schemas.microsoft.com/office/drawing/2014/main" id="{9ADA0E53-5DF3-437D-8FA6-EEB4AF67DC9F}"/>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solidFill>
                  <a:schemeClr val="bg1"/>
                </a:solidFill>
              </a:rPr>
              <a:t>Introduction to Cardinality Estimation</a:t>
            </a:r>
          </a:p>
          <a:p>
            <a:pPr indent="-228600">
              <a:lnSpc>
                <a:spcPct val="90000"/>
              </a:lnSpc>
              <a:spcAft>
                <a:spcPts val="600"/>
              </a:spcAft>
              <a:buFont typeface="Arial" panose="020B0604020202020204" pitchFamily="34" charset="0"/>
              <a:buChar char="•"/>
            </a:pPr>
            <a:r>
              <a:rPr lang="en-US" sz="1700">
                <a:solidFill>
                  <a:schemeClr val="bg1"/>
                </a:solidFill>
              </a:rPr>
              <a:t>Methods for Cardinality Estimation</a:t>
            </a:r>
          </a:p>
          <a:p>
            <a:pPr lvl="1" indent="-228600">
              <a:lnSpc>
                <a:spcPct val="90000"/>
              </a:lnSpc>
              <a:spcAft>
                <a:spcPts val="600"/>
              </a:spcAft>
              <a:buFont typeface="Arial" panose="020B0604020202020204" pitchFamily="34" charset="0"/>
              <a:buChar char="•"/>
            </a:pPr>
            <a:r>
              <a:rPr lang="en-US" sz="1700">
                <a:solidFill>
                  <a:schemeClr val="bg1"/>
                </a:solidFill>
              </a:rPr>
              <a:t>Old-school (Pre SQL Server 2014)</a:t>
            </a:r>
          </a:p>
          <a:p>
            <a:pPr lvl="1" indent="-228600">
              <a:lnSpc>
                <a:spcPct val="90000"/>
              </a:lnSpc>
              <a:spcAft>
                <a:spcPts val="600"/>
              </a:spcAft>
              <a:buFont typeface="Arial" panose="020B0604020202020204" pitchFamily="34" charset="0"/>
              <a:buChar char="•"/>
            </a:pPr>
            <a:r>
              <a:rPr lang="en-US" sz="1700">
                <a:solidFill>
                  <a:schemeClr val="bg1"/>
                </a:solidFill>
              </a:rPr>
              <a:t>New-school (Up to SQL Server 2022)</a:t>
            </a:r>
          </a:p>
          <a:p>
            <a:pPr indent="-228600">
              <a:lnSpc>
                <a:spcPct val="90000"/>
              </a:lnSpc>
              <a:spcAft>
                <a:spcPts val="600"/>
              </a:spcAft>
              <a:buFont typeface="Arial" panose="020B0604020202020204" pitchFamily="34" charset="0"/>
              <a:buChar char="•"/>
            </a:pPr>
            <a:r>
              <a:rPr lang="en-US" sz="1700">
                <a:solidFill>
                  <a:schemeClr val="bg1"/>
                </a:solidFill>
              </a:rPr>
              <a:t>Get into the head of SQL Server</a:t>
            </a:r>
          </a:p>
        </p:txBody>
      </p:sp>
    </p:spTree>
    <p:extLst>
      <p:ext uri="{BB962C8B-B14F-4D97-AF65-F5344CB8AC3E}">
        <p14:creationId xmlns:p14="http://schemas.microsoft.com/office/powerpoint/2010/main" val="2217142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Magnifying glass showing decling performance">
            <a:extLst>
              <a:ext uri="{FF2B5EF4-FFF2-40B4-BE49-F238E27FC236}">
                <a16:creationId xmlns:a16="http://schemas.microsoft.com/office/drawing/2014/main" id="{2A5AFAA3-23D5-E4B3-0CA3-F7EA432F9E4D}"/>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79AEEF4-71F8-54F0-9763-3F42DC820D0E}"/>
              </a:ext>
            </a:extLst>
          </p:cNvPr>
          <p:cNvSpPr>
            <a:spLocks noGrp="1"/>
          </p:cNvSpPr>
          <p:nvPr>
            <p:ph type="title"/>
          </p:nvPr>
        </p:nvSpPr>
        <p:spPr>
          <a:xfrm>
            <a:off x="8046720" y="1045597"/>
            <a:ext cx="3633746" cy="1588422"/>
          </a:xfrm>
        </p:spPr>
        <p:txBody>
          <a:bodyPr anchor="b">
            <a:normAutofit/>
          </a:bodyPr>
          <a:lstStyle/>
          <a:p>
            <a:r>
              <a:rPr lang="en-GB" sz="3600"/>
              <a:t>Missing statistics</a:t>
            </a:r>
            <a:endParaRPr lang="LID4096" sz="3600"/>
          </a:p>
        </p:txBody>
      </p:sp>
      <p:sp>
        <p:nvSpPr>
          <p:cNvPr id="3" name="Content Placeholder 2">
            <a:extLst>
              <a:ext uri="{FF2B5EF4-FFF2-40B4-BE49-F238E27FC236}">
                <a16:creationId xmlns:a16="http://schemas.microsoft.com/office/drawing/2014/main" id="{16C64C75-B978-6305-5BD4-0825C381EA19}"/>
              </a:ext>
            </a:extLst>
          </p:cNvPr>
          <p:cNvSpPr>
            <a:spLocks noGrp="1"/>
          </p:cNvSpPr>
          <p:nvPr>
            <p:ph idx="1"/>
          </p:nvPr>
        </p:nvSpPr>
        <p:spPr>
          <a:xfrm>
            <a:off x="8046719" y="2722729"/>
            <a:ext cx="3633747" cy="2700062"/>
          </a:xfrm>
        </p:spPr>
        <p:txBody>
          <a:bodyPr>
            <a:normAutofit/>
          </a:bodyPr>
          <a:lstStyle/>
          <a:p>
            <a:r>
              <a:rPr lang="en-GB" sz="2000" dirty="0"/>
              <a:t>Auto Create Statistics is default</a:t>
            </a:r>
          </a:p>
          <a:p>
            <a:r>
              <a:rPr lang="en-GB" sz="2000" dirty="0"/>
              <a:t>Auto Update Statistics is also default</a:t>
            </a:r>
          </a:p>
          <a:p>
            <a:pPr lvl="1"/>
            <a:r>
              <a:rPr lang="en-GB" sz="2000" dirty="0"/>
              <a:t>I recommend using auto update stats async</a:t>
            </a:r>
          </a:p>
          <a:p>
            <a:r>
              <a:rPr lang="en-GB" sz="2000" dirty="0"/>
              <a:t>Sometimes statistics are </a:t>
            </a:r>
            <a:r>
              <a:rPr lang="en-GB" sz="2000" i="1" dirty="0"/>
              <a:t>still</a:t>
            </a:r>
            <a:r>
              <a:rPr lang="en-GB" sz="2000" dirty="0"/>
              <a:t> missing</a:t>
            </a:r>
            <a:endParaRPr lang="LID4096" sz="2000" dirty="0"/>
          </a:p>
        </p:txBody>
      </p:sp>
    </p:spTree>
    <p:extLst>
      <p:ext uri="{BB962C8B-B14F-4D97-AF65-F5344CB8AC3E}">
        <p14:creationId xmlns:p14="http://schemas.microsoft.com/office/powerpoint/2010/main" val="38897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731C-0F7E-D679-16D6-854CC0C0E6AD}"/>
              </a:ext>
            </a:extLst>
          </p:cNvPr>
          <p:cNvSpPr>
            <a:spLocks noGrp="1"/>
          </p:cNvSpPr>
          <p:nvPr>
            <p:ph type="title"/>
          </p:nvPr>
        </p:nvSpPr>
        <p:spPr/>
        <p:txBody>
          <a:bodyPr/>
          <a:lstStyle/>
          <a:p>
            <a:r>
              <a:rPr lang="en-GB" dirty="0"/>
              <a:t>The ascending key problem</a:t>
            </a:r>
            <a:endParaRPr lang="LID4096" dirty="0"/>
          </a:p>
        </p:txBody>
      </p:sp>
      <p:graphicFrame>
        <p:nvGraphicFramePr>
          <p:cNvPr id="5" name="Content Placeholder 2">
            <a:extLst>
              <a:ext uri="{FF2B5EF4-FFF2-40B4-BE49-F238E27FC236}">
                <a16:creationId xmlns:a16="http://schemas.microsoft.com/office/drawing/2014/main" id="{EBB3FBF9-A4C1-4DD3-5A41-C9674B8D3050}"/>
              </a:ext>
            </a:extLst>
          </p:cNvPr>
          <p:cNvGraphicFramePr>
            <a:graphicFrameLocks noGrp="1"/>
          </p:cNvGraphicFramePr>
          <p:nvPr>
            <p:ph idx="1"/>
            <p:extLst>
              <p:ext uri="{D42A27DB-BD31-4B8C-83A1-F6EECF244321}">
                <p14:modId xmlns:p14="http://schemas.microsoft.com/office/powerpoint/2010/main" val="14210091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174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6CE9F1-2A47-9B50-4EF0-24215A14FF0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What to do about ascending key?</a:t>
            </a:r>
            <a:endParaRPr lang="LID4096" sz="4000">
              <a:solidFill>
                <a:srgbClr val="FFFFFF"/>
              </a:solidFill>
            </a:endParaRPr>
          </a:p>
        </p:txBody>
      </p:sp>
      <p:graphicFrame>
        <p:nvGraphicFramePr>
          <p:cNvPr id="5" name="Content Placeholder 2">
            <a:extLst>
              <a:ext uri="{FF2B5EF4-FFF2-40B4-BE49-F238E27FC236}">
                <a16:creationId xmlns:a16="http://schemas.microsoft.com/office/drawing/2014/main" id="{492A0618-B7A9-6B9F-F031-FD7DCF7D7C9D}"/>
              </a:ext>
            </a:extLst>
          </p:cNvPr>
          <p:cNvGraphicFramePr>
            <a:graphicFrameLocks noGrp="1"/>
          </p:cNvGraphicFramePr>
          <p:nvPr>
            <p:ph idx="1"/>
            <p:extLst>
              <p:ext uri="{D42A27DB-BD31-4B8C-83A1-F6EECF244321}">
                <p14:modId xmlns:p14="http://schemas.microsoft.com/office/powerpoint/2010/main" val="291988707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47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A93-3443-2161-8CB6-905B196E235E}"/>
              </a:ext>
            </a:extLst>
          </p:cNvPr>
          <p:cNvSpPr>
            <a:spLocks noGrp="1"/>
          </p:cNvSpPr>
          <p:nvPr>
            <p:ph type="title"/>
          </p:nvPr>
        </p:nvSpPr>
        <p:spPr/>
        <p:txBody>
          <a:bodyPr/>
          <a:lstStyle/>
          <a:p>
            <a:r>
              <a:rPr lang="en-GB"/>
              <a:t>Other reasons for missing stats values</a:t>
            </a:r>
            <a:endParaRPr lang="LID4096" dirty="0"/>
          </a:p>
        </p:txBody>
      </p:sp>
      <p:graphicFrame>
        <p:nvGraphicFramePr>
          <p:cNvPr id="13" name="Content Placeholder 2">
            <a:extLst>
              <a:ext uri="{FF2B5EF4-FFF2-40B4-BE49-F238E27FC236}">
                <a16:creationId xmlns:a16="http://schemas.microsoft.com/office/drawing/2014/main" id="{CED8812E-7999-9512-692B-018F618A5C1E}"/>
              </a:ext>
            </a:extLst>
          </p:cNvPr>
          <p:cNvGraphicFramePr>
            <a:graphicFrameLocks noGrp="1"/>
          </p:cNvGraphicFramePr>
          <p:nvPr>
            <p:ph idx="1"/>
            <p:extLst>
              <p:ext uri="{D42A27DB-BD31-4B8C-83A1-F6EECF244321}">
                <p14:modId xmlns:p14="http://schemas.microsoft.com/office/powerpoint/2010/main" val="643394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316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BC06-36E5-F4D2-3253-FB41F5C05D90}"/>
              </a:ext>
            </a:extLst>
          </p:cNvPr>
          <p:cNvSpPr>
            <a:spLocks noGrp="1"/>
          </p:cNvSpPr>
          <p:nvPr>
            <p:ph type="title"/>
          </p:nvPr>
        </p:nvSpPr>
        <p:spPr/>
        <p:txBody>
          <a:bodyPr/>
          <a:lstStyle/>
          <a:p>
            <a:r>
              <a:rPr lang="en-GB"/>
              <a:t>What to do about missing stats values?</a:t>
            </a:r>
            <a:endParaRPr lang="LID4096" dirty="0"/>
          </a:p>
        </p:txBody>
      </p:sp>
      <p:graphicFrame>
        <p:nvGraphicFramePr>
          <p:cNvPr id="5" name="Content Placeholder 2">
            <a:extLst>
              <a:ext uri="{FF2B5EF4-FFF2-40B4-BE49-F238E27FC236}">
                <a16:creationId xmlns:a16="http://schemas.microsoft.com/office/drawing/2014/main" id="{FA9AC985-8FD5-17EF-5D99-32A1FBC5F24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2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6C02-4664-0929-8E64-B4D60F6241AD}"/>
              </a:ext>
            </a:extLst>
          </p:cNvPr>
          <p:cNvSpPr>
            <a:spLocks noGrp="1"/>
          </p:cNvSpPr>
          <p:nvPr>
            <p:ph type="title"/>
          </p:nvPr>
        </p:nvSpPr>
        <p:spPr/>
        <p:txBody>
          <a:bodyPr/>
          <a:lstStyle/>
          <a:p>
            <a:r>
              <a:rPr lang="en-GB" dirty="0"/>
              <a:t>Btw, when does auto update stats kick in?</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AA4F2C-E387-95BC-6FD1-1DB466978DE4}"/>
                  </a:ext>
                </a:extLst>
              </p:cNvPr>
              <p:cNvSpPr>
                <a:spLocks noGrp="1"/>
              </p:cNvSpPr>
              <p:nvPr>
                <p:ph idx="1"/>
              </p:nvPr>
            </p:nvSpPr>
            <p:spPr/>
            <p:txBody>
              <a:bodyPr/>
              <a:lstStyle/>
              <a:p>
                <a:r>
                  <a:rPr lang="en-GB" dirty="0"/>
                  <a:t>Old-school: 20% of the table has changed</a:t>
                </a:r>
              </a:p>
              <a:p>
                <a:r>
                  <a:rPr lang="en-GB" dirty="0"/>
                  <a:t>Since long: </a:t>
                </a:r>
                <a14:m>
                  <m:oMath xmlns:m="http://schemas.openxmlformats.org/officeDocument/2006/math">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1000</m:t>
                        </m:r>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𝑇𝑎𝑏𝑙𝑒𝐶𝑎𝑟𝑑𝑖𝑛𝑎𝑙𝑖𝑡𝑦</m:t>
                    </m:r>
                  </m:oMath>
                </a14:m>
                <a:endParaRPr lang="en-GB" b="0" dirty="0">
                  <a:ea typeface="Cambria Math" panose="02040503050406030204" pitchFamily="18" charset="0"/>
                </a:endParaRPr>
              </a:p>
              <a:p>
                <a:pPr lvl="1"/>
                <a:r>
                  <a:rPr lang="en-GB" dirty="0" err="1"/>
                  <a:t>Dbo.Car</a:t>
                </a:r>
                <a:r>
                  <a:rPr lang="en-GB" dirty="0"/>
                  <a:t> has 5,049,331 rows</a:t>
                </a:r>
              </a:p>
              <a:p>
                <a:pPr lvl="1"/>
                <a14:m>
                  <m:oMath xmlns:m="http://schemas.openxmlformats.org/officeDocument/2006/math">
                    <m:rad>
                      <m:radPr>
                        <m:degHide m:val="on"/>
                        <m:ctrlPr>
                          <a:rPr lang="sv-SE" b="0" i="1" smtClean="0">
                            <a:latin typeface="Cambria Math" panose="02040503050406030204" pitchFamily="18" charset="0"/>
                            <a:ea typeface="Cambria Math" panose="02040503050406030204" pitchFamily="18" charset="0"/>
                          </a:rPr>
                        </m:ctrlPr>
                      </m:radPr>
                      <m:deg/>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1000×5049331</m:t>
                            </m:r>
                          </m:e>
                        </m:d>
                      </m:e>
                    </m:rad>
                  </m:oMath>
                </a14:m>
                <a:r>
                  <a:rPr lang="en-GB" dirty="0"/>
                  <a:t> = </a:t>
                </a:r>
                <a14:m>
                  <m:oMath xmlns:m="http://schemas.openxmlformats.org/officeDocument/2006/math">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5049331000</m:t>
                        </m:r>
                      </m:e>
                    </m:rad>
                    <m:r>
                      <a:rPr lang="en-GB" b="0" i="1" smtClean="0">
                        <a:latin typeface="Cambria Math" panose="02040503050406030204" pitchFamily="18" charset="0"/>
                        <a:ea typeface="Cambria Math" panose="02040503050406030204" pitchFamily="18" charset="0"/>
                      </a:rPr>
                      <m:t> ~ 71059</m:t>
                    </m:r>
                  </m:oMath>
                </a14:m>
                <a:endParaRPr lang="en-GB" dirty="0"/>
              </a:p>
              <a:p>
                <a:pPr lvl="1"/>
                <a:endParaRPr lang="LID4096" dirty="0"/>
              </a:p>
            </p:txBody>
          </p:sp>
        </mc:Choice>
        <mc:Fallback>
          <p:sp>
            <p:nvSpPr>
              <p:cNvPr id="3" name="Content Placeholder 2">
                <a:extLst>
                  <a:ext uri="{FF2B5EF4-FFF2-40B4-BE49-F238E27FC236}">
                    <a16:creationId xmlns:a16="http://schemas.microsoft.com/office/drawing/2014/main" id="{A7AA4F2C-E387-95BC-6FD1-1DB466978DE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LID4096">
                    <a:noFill/>
                  </a:rPr>
                  <a:t> </a:t>
                </a:r>
              </a:p>
            </p:txBody>
          </p:sp>
        </mc:Fallback>
      </mc:AlternateContent>
    </p:spTree>
    <p:extLst>
      <p:ext uri="{BB962C8B-B14F-4D97-AF65-F5344CB8AC3E}">
        <p14:creationId xmlns:p14="http://schemas.microsoft.com/office/powerpoint/2010/main" val="1782014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06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2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 b="29"/>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8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CA7C-4320-0FD0-B52C-4E66C95C5955}"/>
              </a:ext>
            </a:extLst>
          </p:cNvPr>
          <p:cNvSpPr>
            <a:spLocks noGrp="1"/>
          </p:cNvSpPr>
          <p:nvPr>
            <p:ph type="title"/>
          </p:nvPr>
        </p:nvSpPr>
        <p:spPr/>
        <p:txBody>
          <a:bodyPr/>
          <a:lstStyle/>
          <a:p>
            <a:r>
              <a:rPr lang="en-GB" dirty="0"/>
              <a:t>Deeper dives – get into the head of SQL Server</a:t>
            </a:r>
            <a:endParaRPr lang="LID4096" dirty="0"/>
          </a:p>
        </p:txBody>
      </p:sp>
      <p:graphicFrame>
        <p:nvGraphicFramePr>
          <p:cNvPr id="5" name="Content Placeholder 2">
            <a:extLst>
              <a:ext uri="{FF2B5EF4-FFF2-40B4-BE49-F238E27FC236}">
                <a16:creationId xmlns:a16="http://schemas.microsoft.com/office/drawing/2014/main" id="{DE0112EE-1B00-8010-0ED4-A9DDAC5873A7}"/>
              </a:ext>
            </a:extLst>
          </p:cNvPr>
          <p:cNvGraphicFramePr>
            <a:graphicFrameLocks noGrp="1"/>
          </p:cNvGraphicFramePr>
          <p:nvPr>
            <p:ph idx="1"/>
            <p:extLst>
              <p:ext uri="{D42A27DB-BD31-4B8C-83A1-F6EECF244321}">
                <p14:modId xmlns:p14="http://schemas.microsoft.com/office/powerpoint/2010/main" val="6809646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23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E0BE-CCF1-A08E-BD53-AACEE117B14C}"/>
              </a:ext>
            </a:extLst>
          </p:cNvPr>
          <p:cNvSpPr>
            <a:spLocks noGrp="1"/>
          </p:cNvSpPr>
          <p:nvPr>
            <p:ph type="title"/>
          </p:nvPr>
        </p:nvSpPr>
        <p:spPr/>
        <p:txBody>
          <a:bodyPr/>
          <a:lstStyle/>
          <a:p>
            <a:r>
              <a:rPr lang="en-GB" dirty="0"/>
              <a:t>The deep dive – scratching the surface</a:t>
            </a:r>
            <a:endParaRPr lang="LID4096" dirty="0"/>
          </a:p>
        </p:txBody>
      </p:sp>
      <p:graphicFrame>
        <p:nvGraphicFramePr>
          <p:cNvPr id="5" name="Content Placeholder 2">
            <a:extLst>
              <a:ext uri="{FF2B5EF4-FFF2-40B4-BE49-F238E27FC236}">
                <a16:creationId xmlns:a16="http://schemas.microsoft.com/office/drawing/2014/main" id="{E613452B-EC48-CCC8-9240-B9857641C29B}"/>
              </a:ext>
            </a:extLst>
          </p:cNvPr>
          <p:cNvGraphicFramePr>
            <a:graphicFrameLocks noGrp="1"/>
          </p:cNvGraphicFramePr>
          <p:nvPr>
            <p:ph idx="1"/>
            <p:extLst>
              <p:ext uri="{D42A27DB-BD31-4B8C-83A1-F6EECF244321}">
                <p14:modId xmlns:p14="http://schemas.microsoft.com/office/powerpoint/2010/main" val="29018391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36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48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9" b="27"/>
          <a:stretch/>
        </p:blipFill>
        <p:spPr bwMode="auto">
          <a:xfrm>
            <a:off x="5002992" y="0"/>
            <a:ext cx="69004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31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EC31-E066-4E62-BAAB-C170893FFE25}"/>
              </a:ext>
            </a:extLst>
          </p:cNvPr>
          <p:cNvSpPr>
            <a:spLocks noGrp="1"/>
          </p:cNvSpPr>
          <p:nvPr>
            <p:ph type="ctrTitle"/>
          </p:nvPr>
        </p:nvSpPr>
        <p:spPr>
          <a:xfrm>
            <a:off x="4269917" y="0"/>
            <a:ext cx="7040340" cy="1646302"/>
          </a:xfrm>
        </p:spPr>
        <p:txBody>
          <a:bodyPr/>
          <a:lstStyle/>
          <a:p>
            <a:r>
              <a:rPr lang="en-US" sz="3200" dirty="0"/>
              <a:t>Magnus Ahlkvist</a:t>
            </a:r>
          </a:p>
        </p:txBody>
      </p:sp>
      <p:sp>
        <p:nvSpPr>
          <p:cNvPr id="3" name="Subtitle 2">
            <a:extLst>
              <a:ext uri="{FF2B5EF4-FFF2-40B4-BE49-F238E27FC236}">
                <a16:creationId xmlns:a16="http://schemas.microsoft.com/office/drawing/2014/main" id="{FB9B0E28-205D-4B8D-B72F-75D77CF2161D}"/>
              </a:ext>
            </a:extLst>
          </p:cNvPr>
          <p:cNvSpPr>
            <a:spLocks noGrp="1"/>
          </p:cNvSpPr>
          <p:nvPr>
            <p:ph type="subTitle" idx="1"/>
          </p:nvPr>
        </p:nvSpPr>
        <p:spPr>
          <a:xfrm>
            <a:off x="4269917" y="2115127"/>
            <a:ext cx="5004086" cy="4267200"/>
          </a:xfrm>
        </p:spPr>
        <p:txBody>
          <a:bodyPr>
            <a:normAutofit/>
          </a:bodyPr>
          <a:lstStyle/>
          <a:p>
            <a:r>
              <a:rPr lang="en-US" dirty="0" err="1"/>
              <a:t>Transmokopter</a:t>
            </a:r>
            <a:r>
              <a:rPr lang="en-US" dirty="0"/>
              <a:t> SQL AB – SQL Server Specialist</a:t>
            </a:r>
          </a:p>
          <a:p>
            <a:r>
              <a:rPr lang="en-US" dirty="0"/>
              <a:t>Swede</a:t>
            </a:r>
          </a:p>
          <a:p>
            <a:r>
              <a:rPr lang="en-US" dirty="0"/>
              <a:t>MVP Data Platform, MCT</a:t>
            </a:r>
          </a:p>
          <a:p>
            <a:endParaRPr lang="en-US" dirty="0"/>
          </a:p>
          <a:p>
            <a:r>
              <a:rPr lang="en-US" dirty="0"/>
              <a:t>github.com/</a:t>
            </a:r>
            <a:r>
              <a:rPr lang="en-US" dirty="0" err="1"/>
              <a:t>transmokopter</a:t>
            </a:r>
            <a:endParaRPr lang="en-US" dirty="0"/>
          </a:p>
          <a:p>
            <a:r>
              <a:rPr lang="en-US" dirty="0"/>
              <a:t>@Transmokopter on Twitter</a:t>
            </a:r>
          </a:p>
        </p:txBody>
      </p:sp>
      <p:pic>
        <p:nvPicPr>
          <p:cNvPr id="5" name="Picture 4" descr="A picture containing person, looking, cellphone, phone&#10;&#10;Description automatically generated">
            <a:extLst>
              <a:ext uri="{FF2B5EF4-FFF2-40B4-BE49-F238E27FC236}">
                <a16:creationId xmlns:a16="http://schemas.microsoft.com/office/drawing/2014/main" id="{099A75BC-ED83-4232-8CE1-447DBDA9BC2E}"/>
              </a:ext>
            </a:extLst>
          </p:cNvPr>
          <p:cNvPicPr>
            <a:picLocks noChangeAspect="1"/>
          </p:cNvPicPr>
          <p:nvPr/>
        </p:nvPicPr>
        <p:blipFill rotWithShape="1">
          <a:blip r:embed="rId2"/>
          <a:srcRect l="40596"/>
          <a:stretch/>
        </p:blipFill>
        <p:spPr>
          <a:xfrm>
            <a:off x="0" y="0"/>
            <a:ext cx="4269917" cy="6858000"/>
          </a:xfrm>
          <a:prstGeom prst="rect">
            <a:avLst/>
          </a:prstGeom>
        </p:spPr>
      </p:pic>
    </p:spTree>
    <p:extLst>
      <p:ext uri="{BB962C8B-B14F-4D97-AF65-F5344CB8AC3E}">
        <p14:creationId xmlns:p14="http://schemas.microsoft.com/office/powerpoint/2010/main" val="184718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latshållare för innehåll 4" descr="En bild som visar katt, inomhus, däggdjur, person&#10;&#10;Automatiskt genererad beskrivning">
            <a:extLst>
              <a:ext uri="{FF2B5EF4-FFF2-40B4-BE49-F238E27FC236}">
                <a16:creationId xmlns:a16="http://schemas.microsoft.com/office/drawing/2014/main" id="{DE220569-D876-4870-83E5-8FB33974D7DD}"/>
              </a:ext>
            </a:extLst>
          </p:cNvPr>
          <p:cNvPicPr>
            <a:picLocks noChangeAspect="1"/>
          </p:cNvPicPr>
          <p:nvPr/>
        </p:nvPicPr>
        <p:blipFill rotWithShape="1">
          <a:blip r:embed="rId2">
            <a:extLst>
              <a:ext uri="{28A0092B-C50C-407E-A947-70E740481C1C}">
                <a14:useLocalDpi xmlns:a14="http://schemas.microsoft.com/office/drawing/2010/main" val="0"/>
              </a:ext>
            </a:extLst>
          </a:blip>
          <a:srcRect t="19134" r="9091" b="20272"/>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ubrik 1">
            <a:extLst>
              <a:ext uri="{FF2B5EF4-FFF2-40B4-BE49-F238E27FC236}">
                <a16:creationId xmlns:a16="http://schemas.microsoft.com/office/drawing/2014/main" id="{DEFA71E8-9D98-4F5A-AF92-82447D6C17E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Introduction to Cardinality Estimation</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7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74B0B56-4DED-BBC2-B703-1E636F942AE4}"/>
              </a:ext>
            </a:extLst>
          </p:cNvPr>
          <p:cNvSpPr>
            <a:spLocks noGrp="1"/>
          </p:cNvSpPr>
          <p:nvPr>
            <p:ph type="title"/>
          </p:nvPr>
        </p:nvSpPr>
        <p:spPr>
          <a:xfrm>
            <a:off x="630936" y="640080"/>
            <a:ext cx="4818888" cy="1481328"/>
          </a:xfrm>
        </p:spPr>
        <p:txBody>
          <a:bodyPr anchor="b">
            <a:normAutofit/>
          </a:bodyPr>
          <a:lstStyle/>
          <a:p>
            <a:r>
              <a:rPr lang="sv-SE" sz="4200"/>
              <a:t>The basics, statistics and histograms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6CD17162-D132-886A-1D6C-92684D0F5853}"/>
              </a:ext>
            </a:extLst>
          </p:cNvPr>
          <p:cNvSpPr>
            <a:spLocks noGrp="1"/>
          </p:cNvSpPr>
          <p:nvPr>
            <p:ph idx="1"/>
          </p:nvPr>
        </p:nvSpPr>
        <p:spPr>
          <a:xfrm>
            <a:off x="630936" y="2660904"/>
            <a:ext cx="4818888" cy="3547872"/>
          </a:xfrm>
        </p:spPr>
        <p:txBody>
          <a:bodyPr anchor="t">
            <a:normAutofit fontScale="85000" lnSpcReduction="20000"/>
          </a:bodyPr>
          <a:lstStyle/>
          <a:p>
            <a:r>
              <a:rPr lang="sv-SE" sz="2200" dirty="0" err="1"/>
              <a:t>Sql</a:t>
            </a:r>
            <a:r>
              <a:rPr lang="sv-SE" sz="2200" dirty="0"/>
              <a:t> Server </a:t>
            </a:r>
            <a:r>
              <a:rPr lang="sv-SE" sz="2200" dirty="0" err="1"/>
              <a:t>uses</a:t>
            </a:r>
            <a:r>
              <a:rPr lang="sv-SE" sz="2200" dirty="0"/>
              <a:t> </a:t>
            </a:r>
            <a:r>
              <a:rPr lang="sv-SE" sz="2200" dirty="0" err="1"/>
              <a:t>statistics</a:t>
            </a:r>
            <a:r>
              <a:rPr lang="sv-SE" sz="2200" dirty="0"/>
              <a:t> to </a:t>
            </a:r>
            <a:r>
              <a:rPr lang="sv-SE" sz="2200" dirty="0" err="1"/>
              <a:t>figure</a:t>
            </a:r>
            <a:r>
              <a:rPr lang="sv-SE" sz="2200" dirty="0"/>
              <a:t> </a:t>
            </a:r>
            <a:r>
              <a:rPr lang="sv-SE" sz="2200" dirty="0" err="1"/>
              <a:t>out</a:t>
            </a:r>
            <a:r>
              <a:rPr lang="sv-SE" sz="2200" dirty="0"/>
              <a:t> </a:t>
            </a:r>
            <a:r>
              <a:rPr lang="sv-SE" sz="2200" dirty="0" err="1"/>
              <a:t>how</a:t>
            </a:r>
            <a:r>
              <a:rPr lang="sv-SE" sz="2200" dirty="0"/>
              <a:t> </a:t>
            </a:r>
            <a:r>
              <a:rPr lang="sv-SE" sz="2200" dirty="0" err="1"/>
              <a:t>many</a:t>
            </a:r>
            <a:r>
              <a:rPr lang="sv-SE" sz="2200" dirty="0"/>
              <a:t> </a:t>
            </a:r>
            <a:r>
              <a:rPr lang="sv-SE" sz="2200" dirty="0" err="1"/>
              <a:t>rows</a:t>
            </a:r>
            <a:r>
              <a:rPr lang="sv-SE" sz="2200" dirty="0"/>
              <a:t> </a:t>
            </a:r>
            <a:r>
              <a:rPr lang="sv-SE" sz="2200" dirty="0" err="1"/>
              <a:t>are</a:t>
            </a:r>
            <a:r>
              <a:rPr lang="sv-SE" sz="2200" dirty="0"/>
              <a:t> </a:t>
            </a:r>
            <a:r>
              <a:rPr lang="sv-SE" sz="2200" dirty="0" err="1"/>
              <a:t>returned</a:t>
            </a:r>
            <a:r>
              <a:rPr lang="sv-SE" sz="2200" dirty="0"/>
              <a:t> from different operators</a:t>
            </a:r>
          </a:p>
          <a:p>
            <a:r>
              <a:rPr lang="sv-SE" sz="2200" dirty="0" err="1"/>
              <a:t>Statistics</a:t>
            </a:r>
            <a:r>
              <a:rPr lang="sv-SE" sz="2200" dirty="0"/>
              <a:t> </a:t>
            </a:r>
            <a:r>
              <a:rPr lang="sv-SE" sz="2200" dirty="0" err="1"/>
              <a:t>are</a:t>
            </a:r>
            <a:r>
              <a:rPr lang="sv-SE" sz="2200" dirty="0"/>
              <a:t> </a:t>
            </a:r>
            <a:r>
              <a:rPr lang="sv-SE" sz="2200" dirty="0" err="1"/>
              <a:t>stored</a:t>
            </a:r>
            <a:r>
              <a:rPr lang="sv-SE" sz="2200" dirty="0"/>
              <a:t> in histograms (</a:t>
            </a:r>
            <a:r>
              <a:rPr lang="sv-SE" sz="2200" dirty="0" err="1"/>
              <a:t>think</a:t>
            </a:r>
            <a:r>
              <a:rPr lang="sv-SE" sz="2200" dirty="0"/>
              <a:t> </a:t>
            </a:r>
            <a:r>
              <a:rPr lang="sv-SE" sz="2200" dirty="0" err="1"/>
              <a:t>of</a:t>
            </a:r>
            <a:r>
              <a:rPr lang="sv-SE" sz="2200" dirty="0"/>
              <a:t> </a:t>
            </a:r>
            <a:r>
              <a:rPr lang="sv-SE" sz="2200" dirty="0" err="1"/>
              <a:t>tables</a:t>
            </a:r>
            <a:r>
              <a:rPr lang="sv-SE" sz="2200" dirty="0"/>
              <a:t>, </a:t>
            </a:r>
            <a:r>
              <a:rPr lang="sv-SE" sz="2200" dirty="0" err="1"/>
              <a:t>they</a:t>
            </a:r>
            <a:r>
              <a:rPr lang="sv-SE" sz="2200" dirty="0"/>
              <a:t> </a:t>
            </a:r>
            <a:r>
              <a:rPr lang="sv-SE" sz="2200" dirty="0" err="1"/>
              <a:t>really</a:t>
            </a:r>
            <a:r>
              <a:rPr lang="sv-SE" sz="2200" dirty="0"/>
              <a:t> </a:t>
            </a:r>
            <a:r>
              <a:rPr lang="sv-SE" sz="2200" dirty="0" err="1"/>
              <a:t>are</a:t>
            </a:r>
            <a:r>
              <a:rPr lang="sv-SE" sz="2200" dirty="0"/>
              <a:t>)</a:t>
            </a:r>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’Renault’;</a:t>
            </a:r>
          </a:p>
          <a:p>
            <a:pPr lvl="1"/>
            <a:r>
              <a:rPr lang="sv-SE" sz="1800" dirty="0"/>
              <a:t>Renault is in the histogram. SQL Server </a:t>
            </a:r>
            <a:r>
              <a:rPr lang="sv-SE" sz="1800" dirty="0" err="1"/>
              <a:t>will</a:t>
            </a:r>
            <a:r>
              <a:rPr lang="sv-SE" sz="1800" dirty="0"/>
              <a:t> </a:t>
            </a:r>
            <a:r>
              <a:rPr lang="sv-SE" sz="1800" dirty="0" err="1"/>
              <a:t>estimate</a:t>
            </a:r>
            <a:r>
              <a:rPr lang="sv-SE" sz="1800" dirty="0"/>
              <a:t> 274733 </a:t>
            </a:r>
            <a:r>
              <a:rPr lang="sv-SE" sz="1800" dirty="0" err="1"/>
              <a:t>rows</a:t>
            </a:r>
            <a:endParaRPr lang="sv-SE" sz="1800" dirty="0"/>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’SAAB’;</a:t>
            </a:r>
          </a:p>
          <a:p>
            <a:pPr lvl="1"/>
            <a:r>
              <a:rPr lang="sv-SE" sz="2000" dirty="0"/>
              <a:t>Saab is not in the histogram. SQL Server </a:t>
            </a:r>
            <a:r>
              <a:rPr lang="sv-SE" sz="2000" dirty="0" err="1"/>
              <a:t>will</a:t>
            </a:r>
            <a:r>
              <a:rPr lang="sv-SE" sz="2000" dirty="0"/>
              <a:t> look at Toyota and AVG_RANGE_ROWS and </a:t>
            </a:r>
            <a:r>
              <a:rPr lang="sv-SE" sz="2000" dirty="0" err="1"/>
              <a:t>estimate</a:t>
            </a:r>
            <a:r>
              <a:rPr lang="sv-SE" sz="2000" dirty="0"/>
              <a:t> 1 </a:t>
            </a:r>
            <a:r>
              <a:rPr lang="sv-SE" sz="2000" dirty="0" err="1"/>
              <a:t>row</a:t>
            </a:r>
            <a:r>
              <a:rPr lang="sv-SE" sz="2000" dirty="0"/>
              <a:t>.</a:t>
            </a:r>
            <a:endParaRPr lang="sv-SE" sz="1800" dirty="0"/>
          </a:p>
          <a:p>
            <a:pPr marL="0" indent="0">
              <a:buNone/>
            </a:pPr>
            <a:endParaRPr lang="sv-SE" sz="2200" dirty="0"/>
          </a:p>
        </p:txBody>
      </p:sp>
      <p:pic>
        <p:nvPicPr>
          <p:cNvPr id="5" name="Bildobjekt 4" descr="En bild som visar text, skärmbild, nummer, Teckensnitt&#10;&#10;Automatiskt genererad beskrivning">
            <a:extLst>
              <a:ext uri="{FF2B5EF4-FFF2-40B4-BE49-F238E27FC236}">
                <a16:creationId xmlns:a16="http://schemas.microsoft.com/office/drawing/2014/main" id="{FD785828-B652-7E8B-323B-D136B964E569}"/>
              </a:ext>
            </a:extLst>
          </p:cNvPr>
          <p:cNvPicPr>
            <a:picLocks noChangeAspect="1"/>
          </p:cNvPicPr>
          <p:nvPr/>
        </p:nvPicPr>
        <p:blipFill>
          <a:blip r:embed="rId2"/>
          <a:stretch>
            <a:fillRect/>
          </a:stretch>
        </p:blipFill>
        <p:spPr>
          <a:xfrm>
            <a:off x="6099048" y="1922248"/>
            <a:ext cx="5458968" cy="3013504"/>
          </a:xfrm>
          <a:prstGeom prst="rect">
            <a:avLst/>
          </a:prstGeom>
        </p:spPr>
      </p:pic>
    </p:spTree>
    <p:extLst>
      <p:ext uri="{BB962C8B-B14F-4D97-AF65-F5344CB8AC3E}">
        <p14:creationId xmlns:p14="http://schemas.microsoft.com/office/powerpoint/2010/main" val="42453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F25DDDE-2E70-E663-E8A2-0250D76856B7}"/>
              </a:ext>
            </a:extLst>
          </p:cNvPr>
          <p:cNvSpPr>
            <a:spLocks noGrp="1"/>
          </p:cNvSpPr>
          <p:nvPr>
            <p:ph type="title"/>
          </p:nvPr>
        </p:nvSpPr>
        <p:spPr>
          <a:xfrm>
            <a:off x="838199" y="1068891"/>
            <a:ext cx="4259731" cy="1985085"/>
          </a:xfrm>
        </p:spPr>
        <p:txBody>
          <a:bodyPr anchor="b">
            <a:normAutofit/>
          </a:bodyPr>
          <a:lstStyle/>
          <a:p>
            <a:pPr algn="ctr"/>
            <a:r>
              <a:rPr lang="sv-SE" dirty="0" err="1"/>
              <a:t>There’s</a:t>
            </a:r>
            <a:r>
              <a:rPr lang="sv-SE" dirty="0"/>
              <a:t> </a:t>
            </a:r>
            <a:r>
              <a:rPr lang="sv-SE" dirty="0" err="1"/>
              <a:t>more</a:t>
            </a:r>
            <a:r>
              <a:rPr lang="sv-SE" dirty="0"/>
              <a:t> to </a:t>
            </a:r>
            <a:r>
              <a:rPr lang="sv-SE" dirty="0" err="1"/>
              <a:t>statistics</a:t>
            </a:r>
            <a:r>
              <a:rPr lang="sv-SE" dirty="0"/>
              <a:t>: </a:t>
            </a:r>
            <a:r>
              <a:rPr lang="sv-SE" dirty="0" err="1"/>
              <a:t>Density</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Bildobjekt 4" descr="En bild som visar text, skärmbild, Teckensnitt, linje&#10;&#10;Automatiskt genererad beskrivning">
            <a:extLst>
              <a:ext uri="{FF2B5EF4-FFF2-40B4-BE49-F238E27FC236}">
                <a16:creationId xmlns:a16="http://schemas.microsoft.com/office/drawing/2014/main" id="{09E9E186-D211-90D3-505F-76FD83087AA0}"/>
              </a:ext>
            </a:extLst>
          </p:cNvPr>
          <p:cNvPicPr>
            <a:picLocks noChangeAspect="1"/>
          </p:cNvPicPr>
          <p:nvPr/>
        </p:nvPicPr>
        <p:blipFill>
          <a:blip r:embed="rId2"/>
          <a:stretch>
            <a:fillRect/>
          </a:stretch>
        </p:blipFill>
        <p:spPr>
          <a:xfrm>
            <a:off x="1049617" y="4316861"/>
            <a:ext cx="3836894" cy="928098"/>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467F8F08-CB7B-34B3-5119-0F4E703DF7A6}"/>
              </a:ext>
            </a:extLst>
          </p:cNvPr>
          <p:cNvSpPr>
            <a:spLocks noGrp="1"/>
          </p:cNvSpPr>
          <p:nvPr>
            <p:ph idx="1"/>
          </p:nvPr>
        </p:nvSpPr>
        <p:spPr>
          <a:xfrm>
            <a:off x="6586415" y="723153"/>
            <a:ext cx="4555782" cy="5392482"/>
          </a:xfrm>
        </p:spPr>
        <p:txBody>
          <a:bodyPr anchor="ctr">
            <a:normAutofit/>
          </a:bodyPr>
          <a:lstStyle/>
          <a:p>
            <a:r>
              <a:rPr lang="sv-SE" sz="2000" dirty="0"/>
              <a:t>Histograms </a:t>
            </a:r>
            <a:r>
              <a:rPr lang="sv-SE" sz="2000" dirty="0" err="1"/>
              <a:t>are</a:t>
            </a:r>
            <a:r>
              <a:rPr lang="sv-SE" sz="2000" dirty="0"/>
              <a:t> </a:t>
            </a:r>
            <a:r>
              <a:rPr lang="sv-SE" sz="2000" dirty="0" err="1"/>
              <a:t>only</a:t>
            </a:r>
            <a:r>
              <a:rPr lang="sv-SE" sz="2000" dirty="0"/>
              <a:t> </a:t>
            </a:r>
            <a:r>
              <a:rPr lang="sv-SE" sz="2000" dirty="0" err="1"/>
              <a:t>created</a:t>
            </a:r>
            <a:r>
              <a:rPr lang="sv-SE" sz="2000" dirty="0"/>
              <a:t> on leading </a:t>
            </a:r>
            <a:r>
              <a:rPr lang="sv-SE" sz="2000" dirty="0" err="1"/>
              <a:t>columns</a:t>
            </a:r>
            <a:r>
              <a:rPr lang="sv-SE" sz="2000" dirty="0"/>
              <a:t>.</a:t>
            </a:r>
          </a:p>
          <a:p>
            <a:r>
              <a:rPr lang="sv-SE" sz="2000" dirty="0" err="1"/>
              <a:t>Imagine</a:t>
            </a:r>
            <a:r>
              <a:rPr lang="sv-SE" sz="2000" dirty="0"/>
              <a:t> </a:t>
            </a:r>
            <a:r>
              <a:rPr lang="sv-SE" sz="2000" dirty="0" err="1"/>
              <a:t>this</a:t>
            </a:r>
            <a:r>
              <a:rPr lang="sv-SE" sz="2000" dirty="0"/>
              <a:t> index:</a:t>
            </a:r>
          </a:p>
          <a:p>
            <a:pPr lvl="1"/>
            <a:r>
              <a:rPr lang="sv-SE" sz="2000" dirty="0">
                <a:latin typeface="Consolas" panose="020B0609020204030204" pitchFamily="49" charset="0"/>
              </a:rPr>
              <a:t>CREATE INDEX </a:t>
            </a:r>
            <a:r>
              <a:rPr lang="sv-SE" sz="2000" dirty="0" err="1">
                <a:latin typeface="Consolas" panose="020B0609020204030204" pitchFamily="49" charset="0"/>
              </a:rPr>
              <a:t>ix_Car_BrandName_Color</a:t>
            </a:r>
            <a:br>
              <a:rPr lang="sv-SE" sz="2000" dirty="0">
                <a:latin typeface="Consolas" panose="020B0609020204030204" pitchFamily="49" charset="0"/>
              </a:rPr>
            </a:br>
            <a:r>
              <a:rPr lang="sv-SE" sz="2000" dirty="0">
                <a:latin typeface="Consolas" panose="020B0609020204030204" pitchFamily="49" charset="0"/>
              </a:rPr>
              <a:t>ON </a:t>
            </a:r>
            <a:r>
              <a:rPr lang="sv-SE" sz="2000" dirty="0" err="1">
                <a:latin typeface="Consolas" panose="020B0609020204030204" pitchFamily="49" charset="0"/>
              </a:rPr>
              <a:t>dbo.Car</a:t>
            </a:r>
            <a:r>
              <a:rPr lang="sv-SE" sz="2000" dirty="0">
                <a:latin typeface="Consolas" panose="020B0609020204030204" pitchFamily="49" charset="0"/>
              </a:rPr>
              <a:t> (</a:t>
            </a:r>
            <a:r>
              <a:rPr lang="sv-SE" sz="2000" dirty="0" err="1">
                <a:latin typeface="Consolas" panose="020B0609020204030204" pitchFamily="49" charset="0"/>
              </a:rPr>
              <a:t>BrandName</a:t>
            </a:r>
            <a:r>
              <a:rPr lang="sv-SE" sz="2000" dirty="0">
                <a:latin typeface="Consolas" panose="020B0609020204030204" pitchFamily="49" charset="0"/>
              </a:rPr>
              <a:t>, Color)</a:t>
            </a:r>
            <a:br>
              <a:rPr lang="sv-SE" sz="2000" dirty="0">
                <a:latin typeface="Consolas" panose="020B0609020204030204" pitchFamily="49" charset="0"/>
              </a:rPr>
            </a:br>
            <a:r>
              <a:rPr lang="sv-SE" sz="2000" dirty="0">
                <a:latin typeface="Consolas" panose="020B0609020204030204" pitchFamily="49" charset="0"/>
              </a:rPr>
              <a:t>WITH (DATA_COMPRESSION=PAGE);</a:t>
            </a:r>
          </a:p>
          <a:p>
            <a:r>
              <a:rPr lang="sv-SE" sz="2000" dirty="0" err="1"/>
              <a:t>Two</a:t>
            </a:r>
            <a:r>
              <a:rPr lang="sv-SE" sz="2000" dirty="0"/>
              <a:t> </a:t>
            </a:r>
            <a:r>
              <a:rPr lang="sv-SE" sz="2000" dirty="0" err="1"/>
              <a:t>key</a:t>
            </a:r>
            <a:r>
              <a:rPr lang="sv-SE" sz="2000" dirty="0"/>
              <a:t> </a:t>
            </a:r>
            <a:r>
              <a:rPr lang="sv-SE" sz="2000" dirty="0" err="1"/>
              <a:t>columns</a:t>
            </a:r>
            <a:r>
              <a:rPr lang="sv-SE" sz="2000" dirty="0"/>
              <a:t>. </a:t>
            </a:r>
            <a:r>
              <a:rPr lang="sv-SE" sz="2000" dirty="0" err="1"/>
              <a:t>How</a:t>
            </a:r>
            <a:r>
              <a:rPr lang="sv-SE" sz="2000" dirty="0"/>
              <a:t> to </a:t>
            </a:r>
            <a:r>
              <a:rPr lang="sv-SE" sz="2000" dirty="0" err="1"/>
              <a:t>figure</a:t>
            </a:r>
            <a:r>
              <a:rPr lang="sv-SE" sz="2000" dirty="0"/>
              <a:t> </a:t>
            </a:r>
            <a:r>
              <a:rPr lang="sv-SE" sz="2000" dirty="0" err="1"/>
              <a:t>out</a:t>
            </a:r>
            <a:r>
              <a:rPr lang="sv-SE" sz="2000" dirty="0"/>
              <a:t> </a:t>
            </a:r>
            <a:r>
              <a:rPr lang="sv-SE" sz="2000" dirty="0" err="1"/>
              <a:t>cardinality</a:t>
            </a:r>
            <a:r>
              <a:rPr lang="sv-SE" sz="2000" dirty="0"/>
              <a:t> </a:t>
            </a:r>
            <a:r>
              <a:rPr lang="sv-SE" sz="2000" dirty="0" err="1"/>
              <a:t>of</a:t>
            </a:r>
            <a:r>
              <a:rPr lang="sv-SE" sz="2000" dirty="0"/>
              <a:t> a combination </a:t>
            </a:r>
            <a:r>
              <a:rPr lang="sv-SE" sz="2000" dirty="0" err="1"/>
              <a:t>of</a:t>
            </a:r>
            <a:r>
              <a:rPr lang="sv-SE" sz="2000" dirty="0"/>
              <a:t> </a:t>
            </a:r>
            <a:r>
              <a:rPr lang="sv-SE" sz="2000" dirty="0" err="1"/>
              <a:t>these</a:t>
            </a:r>
            <a:r>
              <a:rPr lang="sv-SE" sz="2000" dirty="0"/>
              <a:t> </a:t>
            </a:r>
            <a:r>
              <a:rPr lang="sv-SE" sz="2000" dirty="0" err="1"/>
              <a:t>two</a:t>
            </a:r>
            <a:r>
              <a:rPr lang="sv-SE" sz="2000" dirty="0"/>
              <a:t>? Histogram </a:t>
            </a:r>
            <a:r>
              <a:rPr lang="sv-SE" sz="2000" dirty="0" err="1"/>
              <a:t>only</a:t>
            </a:r>
            <a:r>
              <a:rPr lang="sv-SE" sz="2000" dirty="0"/>
              <a:t> show </a:t>
            </a:r>
            <a:r>
              <a:rPr lang="sv-SE" sz="2000" dirty="0" err="1"/>
              <a:t>BrandName</a:t>
            </a:r>
            <a:r>
              <a:rPr lang="sv-SE" sz="2000" dirty="0"/>
              <a:t>, not Color.</a:t>
            </a:r>
          </a:p>
          <a:p>
            <a:r>
              <a:rPr lang="sv-SE" sz="2000" dirty="0" err="1"/>
              <a:t>Density</a:t>
            </a:r>
            <a:r>
              <a:rPr lang="sv-SE" sz="2000" dirty="0"/>
              <a:t> </a:t>
            </a:r>
            <a:r>
              <a:rPr lang="sv-SE" sz="2000" dirty="0" err="1"/>
              <a:t>Vector</a:t>
            </a:r>
            <a:r>
              <a:rPr lang="sv-SE" sz="2000" dirty="0"/>
              <a:t> </a:t>
            </a:r>
          </a:p>
          <a:p>
            <a:r>
              <a:rPr lang="sv-SE" sz="2000" dirty="0" err="1"/>
              <a:t>Density</a:t>
            </a:r>
            <a:r>
              <a:rPr lang="sv-SE" sz="2000" dirty="0"/>
              <a:t> = </a:t>
            </a:r>
            <a:r>
              <a:rPr lang="sv-SE" sz="2000" dirty="0" err="1"/>
              <a:t>Distinct</a:t>
            </a:r>
            <a:r>
              <a:rPr lang="sv-SE" sz="2000" dirty="0"/>
              <a:t> combinations / total </a:t>
            </a:r>
            <a:r>
              <a:rPr lang="sv-SE" sz="2000" dirty="0" err="1"/>
              <a:t>number</a:t>
            </a:r>
            <a:r>
              <a:rPr lang="sv-SE" sz="2000" dirty="0"/>
              <a:t> </a:t>
            </a:r>
            <a:r>
              <a:rPr lang="sv-SE" sz="2000" dirty="0" err="1"/>
              <a:t>of</a:t>
            </a:r>
            <a:r>
              <a:rPr lang="sv-SE" sz="2000" dirty="0"/>
              <a:t> </a:t>
            </a:r>
            <a:r>
              <a:rPr lang="sv-SE" sz="2000" dirty="0" err="1"/>
              <a:t>rows</a:t>
            </a:r>
            <a:endParaRPr lang="sv-SE" sz="2000" dirty="0"/>
          </a:p>
        </p:txBody>
      </p:sp>
    </p:spTree>
    <p:extLst>
      <p:ext uri="{BB962C8B-B14F-4D97-AF65-F5344CB8AC3E}">
        <p14:creationId xmlns:p14="http://schemas.microsoft.com/office/powerpoint/2010/main" val="31135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89935-B63E-4947-226A-ADC3D91449E5}"/>
              </a:ext>
            </a:extLst>
          </p:cNvPr>
          <p:cNvSpPr>
            <a:spLocks noGrp="1"/>
          </p:cNvSpPr>
          <p:nvPr>
            <p:ph type="title"/>
          </p:nvPr>
        </p:nvSpPr>
        <p:spPr>
          <a:xfrm>
            <a:off x="6094105" y="802955"/>
            <a:ext cx="4977976" cy="1454051"/>
          </a:xfrm>
        </p:spPr>
        <p:txBody>
          <a:bodyPr>
            <a:normAutofit/>
          </a:bodyPr>
          <a:lstStyle/>
          <a:p>
            <a:r>
              <a:rPr lang="en-GB" sz="3300">
                <a:solidFill>
                  <a:schemeClr val="tx2"/>
                </a:solidFill>
              </a:rPr>
              <a:t>Want to force use density vector instead of histogram?</a:t>
            </a:r>
            <a:endParaRPr lang="LID4096" sz="3300">
              <a:solidFill>
                <a:schemeClr val="tx2"/>
              </a:solidFill>
            </a:endParaRPr>
          </a:p>
        </p:txBody>
      </p:sp>
      <p:pic>
        <p:nvPicPr>
          <p:cNvPr id="7" name="Graphic 6" descr="Venn Diagram">
            <a:extLst>
              <a:ext uri="{FF2B5EF4-FFF2-40B4-BE49-F238E27FC236}">
                <a16:creationId xmlns:a16="http://schemas.microsoft.com/office/drawing/2014/main" id="{0DCC146F-160D-A08F-B187-0C06DCD000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F4A86E6-AB82-D2D0-C1F3-D34B7FECFD37}"/>
              </a:ext>
            </a:extLst>
          </p:cNvPr>
          <p:cNvSpPr>
            <a:spLocks noGrp="1"/>
          </p:cNvSpPr>
          <p:nvPr>
            <p:ph idx="1"/>
          </p:nvPr>
        </p:nvSpPr>
        <p:spPr>
          <a:xfrm>
            <a:off x="6090574" y="2421682"/>
            <a:ext cx="4977578" cy="3639289"/>
          </a:xfrm>
        </p:spPr>
        <p:txBody>
          <a:bodyPr anchor="ctr">
            <a:normAutofit/>
          </a:bodyPr>
          <a:lstStyle/>
          <a:p>
            <a:r>
              <a:rPr lang="en-GB" sz="1800" dirty="0">
                <a:solidFill>
                  <a:schemeClr val="tx2"/>
                </a:solidFill>
              </a:rPr>
              <a:t>OPTION(OPTIMIZE FOR (@parameter UNKNOWN))</a:t>
            </a:r>
          </a:p>
          <a:p>
            <a:r>
              <a:rPr lang="en-GB" sz="1800" dirty="0">
                <a:solidFill>
                  <a:schemeClr val="tx2"/>
                </a:solidFill>
              </a:rPr>
              <a:t>Introduce Implicit Conversion</a:t>
            </a:r>
          </a:p>
          <a:p>
            <a:pPr lvl="1"/>
            <a:r>
              <a:rPr lang="en-GB" sz="1400" dirty="0">
                <a:solidFill>
                  <a:schemeClr val="tx2"/>
                </a:solidFill>
              </a:rPr>
              <a:t>Really, don’t do this!</a:t>
            </a:r>
            <a:endParaRPr lang="LID4096" sz="14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686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descr="a conference presentation with a speaker demonstrating on stage how to write Transact-SQL queries">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59"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Rubrik 1">
            <a:extLst>
              <a:ext uri="{FF2B5EF4-FFF2-40B4-BE49-F238E27FC236}">
                <a16:creationId xmlns:a16="http://schemas.microsoft.com/office/drawing/2014/main" id="{2A8083AB-CEBC-4DBF-7599-E61E571B570D}"/>
              </a:ext>
            </a:extLst>
          </p:cNvPr>
          <p:cNvSpPr>
            <a:spLocks noGrp="1"/>
          </p:cNvSpPr>
          <p:nvPr>
            <p:ph type="title"/>
          </p:nvPr>
        </p:nvSpPr>
        <p:spPr>
          <a:xfrm>
            <a:off x="630936" y="495992"/>
            <a:ext cx="4195140" cy="5638831"/>
          </a:xfrm>
          <a:noFill/>
        </p:spPr>
        <p:txBody>
          <a:bodyPr anchor="ctr">
            <a:normAutofit/>
          </a:bodyPr>
          <a:lstStyle/>
          <a:p>
            <a:r>
              <a:rPr lang="sv-SE" sz="4800"/>
              <a:t>When SQL Server knows it all, but is still wrong</a:t>
            </a:r>
          </a:p>
        </p:txBody>
      </p:sp>
      <p:graphicFrame>
        <p:nvGraphicFramePr>
          <p:cNvPr id="64" name="Platshållare för innehåll 2">
            <a:extLst>
              <a:ext uri="{FF2B5EF4-FFF2-40B4-BE49-F238E27FC236}">
                <a16:creationId xmlns:a16="http://schemas.microsoft.com/office/drawing/2014/main" id="{48377AF8-CEC5-4C21-F4AC-573D6B8E8A3D}"/>
              </a:ext>
            </a:extLst>
          </p:cNvPr>
          <p:cNvGraphicFramePr>
            <a:graphicFrameLocks noGrp="1"/>
          </p:cNvGraphicFramePr>
          <p:nvPr>
            <p:ph idx="1"/>
            <p:extLst>
              <p:ext uri="{D42A27DB-BD31-4B8C-83A1-F6EECF244321}">
                <p14:modId xmlns:p14="http://schemas.microsoft.com/office/powerpoint/2010/main" val="141802978"/>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23340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sett">
  <a:themeElements>
    <a:clrScheme name="Varm blå">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GroupBy_Eight_hours_of_work_in_20_minutes_Partitioning_Rox.pptx" id="{70D7657E-FDF3-4AF8-B760-E8DCE5C23891}" vid="{32728EFA-864A-41EB-A785-94AF657B65F5}"/>
    </a:ext>
  </a:extLst>
</a:theme>
</file>

<file path=docProps/app.xml><?xml version="1.0" encoding="utf-8"?>
<Properties xmlns="http://schemas.openxmlformats.org/officeDocument/2006/extended-properties" xmlns:vt="http://schemas.openxmlformats.org/officeDocument/2006/docPropsVTypes">
  <TotalTime>0</TotalTime>
  <Words>1472</Words>
  <Application>Microsoft Office PowerPoint</Application>
  <PresentationFormat>Widescreen</PresentationFormat>
  <Paragraphs>158</Paragraphs>
  <Slides>29</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Meiryo</vt:lpstr>
      <vt:lpstr>Arial</vt:lpstr>
      <vt:lpstr>Calibri</vt:lpstr>
      <vt:lpstr>Calibri Light</vt:lpstr>
      <vt:lpstr>Cambria Math</vt:lpstr>
      <vt:lpstr>Consolas</vt:lpstr>
      <vt:lpstr>Roboto Black</vt:lpstr>
      <vt:lpstr>Roboto Light</vt:lpstr>
      <vt:lpstr>Source Sans Pro</vt:lpstr>
      <vt:lpstr>Trebuchet MS</vt:lpstr>
      <vt:lpstr>Wingdings</vt:lpstr>
      <vt:lpstr>Wingdings 3</vt:lpstr>
      <vt:lpstr>Office-tema</vt:lpstr>
      <vt:lpstr>Fasett</vt:lpstr>
      <vt:lpstr>Are You Drunk Sql Server? </vt:lpstr>
      <vt:lpstr>Session Content</vt:lpstr>
      <vt:lpstr>Magnus Ahlkvist</vt:lpstr>
      <vt:lpstr>Introduction to Cardinality Estimation</vt:lpstr>
      <vt:lpstr>The basics, statistics and histograms</vt:lpstr>
      <vt:lpstr>There’s more to statistics: Density</vt:lpstr>
      <vt:lpstr>Want to force use density vector instead of histogram?</vt:lpstr>
      <vt:lpstr>DEMO</vt:lpstr>
      <vt:lpstr>When SQL Server knows it all, but is still wrong</vt:lpstr>
      <vt:lpstr>Parameter Sniffing</vt:lpstr>
      <vt:lpstr>DEMO</vt:lpstr>
      <vt:lpstr>Ok, cool. Statistics and one predicate.</vt:lpstr>
      <vt:lpstr>Legacy Cardinality Estimation</vt:lpstr>
      <vt:lpstr>”New” Cardinality Estimation</vt:lpstr>
      <vt:lpstr>New CE vs Legacy CE</vt:lpstr>
      <vt:lpstr>DEMO</vt:lpstr>
      <vt:lpstr>But wait, there’s more</vt:lpstr>
      <vt:lpstr>What’s the cardinality of the combined sets?</vt:lpstr>
      <vt:lpstr>DEMO</vt:lpstr>
      <vt:lpstr>Missing statistics</vt:lpstr>
      <vt:lpstr>The ascending key problem</vt:lpstr>
      <vt:lpstr>What to do about ascending key?</vt:lpstr>
      <vt:lpstr>Other reasons for missing stats values</vt:lpstr>
      <vt:lpstr>What to do about missing stats values?</vt:lpstr>
      <vt:lpstr>Btw, when does auto update stats kick in?</vt:lpstr>
      <vt:lpstr>DEMO</vt:lpstr>
      <vt:lpstr>Deeper dives – get into the head of SQL Server</vt:lpstr>
      <vt:lpstr>The deep dive – scratching the surface</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Magnus Ahlkvist</dc:creator>
  <cp:lastModifiedBy>Magnus Ahlkvist</cp:lastModifiedBy>
  <cp:revision>13</cp:revision>
  <dcterms:created xsi:type="dcterms:W3CDTF">2021-05-24T17:44:56Z</dcterms:created>
  <dcterms:modified xsi:type="dcterms:W3CDTF">2024-06-07T08:06:38Z</dcterms:modified>
</cp:coreProperties>
</file>